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8"/>
  </p:notesMasterIdLst>
  <p:sldIdLst>
    <p:sldId id="270" r:id="rId2"/>
    <p:sldId id="266" r:id="rId3"/>
    <p:sldId id="267" r:id="rId4"/>
    <p:sldId id="268" r:id="rId5"/>
    <p:sldId id="256" r:id="rId6"/>
    <p:sldId id="257" r:id="rId7"/>
    <p:sldId id="260" r:id="rId8"/>
    <p:sldId id="269" r:id="rId9"/>
    <p:sldId id="263" r:id="rId10"/>
    <p:sldId id="261" r:id="rId11"/>
    <p:sldId id="262" r:id="rId12"/>
    <p:sldId id="276" r:id="rId13"/>
    <p:sldId id="258" r:id="rId14"/>
    <p:sldId id="273" r:id="rId15"/>
    <p:sldId id="272" r:id="rId16"/>
    <p:sldId id="274"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C080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2373" autoAdjust="0"/>
  </p:normalViewPr>
  <p:slideViewPr>
    <p:cSldViewPr snapToGrid="0">
      <p:cViewPr varScale="1">
        <p:scale>
          <a:sx n="80" d="100"/>
          <a:sy n="80" d="100"/>
        </p:scale>
        <p:origin x="58" y="10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83DADE9-2755-4825-9971-63A3E29ACB0F}" type="datetimeFigureOut">
              <a:rPr lang="en-US" smtClean="0"/>
              <a:t>6/26/2020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6D61357-FAFA-41CB-AFDF-B7C897BAC35D}" type="slidenum">
              <a:rPr lang="en-US" smtClean="0"/>
              <a:t>‹#›</a:t>
            </a:fld>
            <a:endParaRPr lang="en-US"/>
          </a:p>
        </p:txBody>
      </p:sp>
    </p:spTree>
    <p:extLst>
      <p:ext uri="{BB962C8B-B14F-4D97-AF65-F5344CB8AC3E}">
        <p14:creationId xmlns:p14="http://schemas.microsoft.com/office/powerpoint/2010/main" val="30574887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6D61357-FAFA-41CB-AFDF-B7C897BAC35D}" type="slidenum">
              <a:rPr lang="en-US" smtClean="0"/>
              <a:t>12</a:t>
            </a:fld>
            <a:endParaRPr lang="en-US"/>
          </a:p>
        </p:txBody>
      </p:sp>
    </p:spTree>
    <p:extLst>
      <p:ext uri="{BB962C8B-B14F-4D97-AF65-F5344CB8AC3E}">
        <p14:creationId xmlns:p14="http://schemas.microsoft.com/office/powerpoint/2010/main" val="33132122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E6BB0503-BE8E-4F68-98CD-CC4265A9626D}" type="datetimeFigureOut">
              <a:rPr lang="en-US" smtClean="0"/>
              <a:t>6/26/2020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0D325F-67DE-4CF1-8BAC-06D76EA9D0B8}" type="slidenum">
              <a:rPr lang="en-US" smtClean="0"/>
              <a:t>‹#›</a:t>
            </a:fld>
            <a:endParaRPr lang="en-US"/>
          </a:p>
        </p:txBody>
      </p:sp>
    </p:spTree>
    <p:extLst>
      <p:ext uri="{BB962C8B-B14F-4D97-AF65-F5344CB8AC3E}">
        <p14:creationId xmlns:p14="http://schemas.microsoft.com/office/powerpoint/2010/main" val="6590793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6BB0503-BE8E-4F68-98CD-CC4265A9626D}" type="datetimeFigureOut">
              <a:rPr lang="en-US" smtClean="0"/>
              <a:t>6/26/2020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0D325F-67DE-4CF1-8BAC-06D76EA9D0B8}" type="slidenum">
              <a:rPr lang="en-US" smtClean="0"/>
              <a:t>‹#›</a:t>
            </a:fld>
            <a:endParaRPr lang="en-US"/>
          </a:p>
        </p:txBody>
      </p:sp>
    </p:spTree>
    <p:extLst>
      <p:ext uri="{BB962C8B-B14F-4D97-AF65-F5344CB8AC3E}">
        <p14:creationId xmlns:p14="http://schemas.microsoft.com/office/powerpoint/2010/main" val="32690355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6BB0503-BE8E-4F68-98CD-CC4265A9626D}" type="datetimeFigureOut">
              <a:rPr lang="en-US" smtClean="0"/>
              <a:t>6/26/2020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0D325F-67DE-4CF1-8BAC-06D76EA9D0B8}" type="slidenum">
              <a:rPr lang="en-US" smtClean="0"/>
              <a:t>‹#›</a:t>
            </a:fld>
            <a:endParaRPr lang="en-US"/>
          </a:p>
        </p:txBody>
      </p:sp>
    </p:spTree>
    <p:extLst>
      <p:ext uri="{BB962C8B-B14F-4D97-AF65-F5344CB8AC3E}">
        <p14:creationId xmlns:p14="http://schemas.microsoft.com/office/powerpoint/2010/main" val="14347374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6BB0503-BE8E-4F68-98CD-CC4265A9626D}" type="datetimeFigureOut">
              <a:rPr lang="en-US" smtClean="0"/>
              <a:t>6/26/2020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0D325F-67DE-4CF1-8BAC-06D76EA9D0B8}" type="slidenum">
              <a:rPr lang="en-US" smtClean="0"/>
              <a:t>‹#›</a:t>
            </a:fld>
            <a:endParaRPr lang="en-US"/>
          </a:p>
        </p:txBody>
      </p:sp>
    </p:spTree>
    <p:extLst>
      <p:ext uri="{BB962C8B-B14F-4D97-AF65-F5344CB8AC3E}">
        <p14:creationId xmlns:p14="http://schemas.microsoft.com/office/powerpoint/2010/main" val="36735470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6BB0503-BE8E-4F68-98CD-CC4265A9626D}" type="datetimeFigureOut">
              <a:rPr lang="en-US" smtClean="0"/>
              <a:t>6/26/2020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0D325F-67DE-4CF1-8BAC-06D76EA9D0B8}" type="slidenum">
              <a:rPr lang="en-US" smtClean="0"/>
              <a:t>‹#›</a:t>
            </a:fld>
            <a:endParaRPr lang="en-US"/>
          </a:p>
        </p:txBody>
      </p:sp>
    </p:spTree>
    <p:extLst>
      <p:ext uri="{BB962C8B-B14F-4D97-AF65-F5344CB8AC3E}">
        <p14:creationId xmlns:p14="http://schemas.microsoft.com/office/powerpoint/2010/main" val="918322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E6BB0503-BE8E-4F68-98CD-CC4265A9626D}" type="datetimeFigureOut">
              <a:rPr lang="en-US" smtClean="0"/>
              <a:t>6/26/2020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0D325F-67DE-4CF1-8BAC-06D76EA9D0B8}" type="slidenum">
              <a:rPr lang="en-US" smtClean="0"/>
              <a:t>‹#›</a:t>
            </a:fld>
            <a:endParaRPr lang="en-US"/>
          </a:p>
        </p:txBody>
      </p:sp>
    </p:spTree>
    <p:extLst>
      <p:ext uri="{BB962C8B-B14F-4D97-AF65-F5344CB8AC3E}">
        <p14:creationId xmlns:p14="http://schemas.microsoft.com/office/powerpoint/2010/main" val="28674825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E6BB0503-BE8E-4F68-98CD-CC4265A9626D}" type="datetimeFigureOut">
              <a:rPr lang="en-US" smtClean="0"/>
              <a:t>6/26/2020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80D325F-67DE-4CF1-8BAC-06D76EA9D0B8}" type="slidenum">
              <a:rPr lang="en-US" smtClean="0"/>
              <a:t>‹#›</a:t>
            </a:fld>
            <a:endParaRPr lang="en-US"/>
          </a:p>
        </p:txBody>
      </p:sp>
    </p:spTree>
    <p:extLst>
      <p:ext uri="{BB962C8B-B14F-4D97-AF65-F5344CB8AC3E}">
        <p14:creationId xmlns:p14="http://schemas.microsoft.com/office/powerpoint/2010/main" val="18495850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E6BB0503-BE8E-4F68-98CD-CC4265A9626D}" type="datetimeFigureOut">
              <a:rPr lang="en-US" smtClean="0"/>
              <a:t>6/26/2020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80D325F-67DE-4CF1-8BAC-06D76EA9D0B8}" type="slidenum">
              <a:rPr lang="en-US" smtClean="0"/>
              <a:t>‹#›</a:t>
            </a:fld>
            <a:endParaRPr lang="en-US"/>
          </a:p>
        </p:txBody>
      </p:sp>
    </p:spTree>
    <p:extLst>
      <p:ext uri="{BB962C8B-B14F-4D97-AF65-F5344CB8AC3E}">
        <p14:creationId xmlns:p14="http://schemas.microsoft.com/office/powerpoint/2010/main" val="4243584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BB0503-BE8E-4F68-98CD-CC4265A9626D}" type="datetimeFigureOut">
              <a:rPr lang="en-US" smtClean="0"/>
              <a:t>6/26/2020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0D325F-67DE-4CF1-8BAC-06D76EA9D0B8}" type="slidenum">
              <a:rPr lang="en-US" smtClean="0"/>
              <a:t>‹#›</a:t>
            </a:fld>
            <a:endParaRPr lang="en-US"/>
          </a:p>
        </p:txBody>
      </p:sp>
    </p:spTree>
    <p:extLst>
      <p:ext uri="{BB962C8B-B14F-4D97-AF65-F5344CB8AC3E}">
        <p14:creationId xmlns:p14="http://schemas.microsoft.com/office/powerpoint/2010/main" val="24454564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6BB0503-BE8E-4F68-98CD-CC4265A9626D}" type="datetimeFigureOut">
              <a:rPr lang="en-US" smtClean="0"/>
              <a:t>6/26/2020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0D325F-67DE-4CF1-8BAC-06D76EA9D0B8}" type="slidenum">
              <a:rPr lang="en-US" smtClean="0"/>
              <a:t>‹#›</a:t>
            </a:fld>
            <a:endParaRPr lang="en-US"/>
          </a:p>
        </p:txBody>
      </p:sp>
    </p:spTree>
    <p:extLst>
      <p:ext uri="{BB962C8B-B14F-4D97-AF65-F5344CB8AC3E}">
        <p14:creationId xmlns:p14="http://schemas.microsoft.com/office/powerpoint/2010/main" val="28173894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6BB0503-BE8E-4F68-98CD-CC4265A9626D}" type="datetimeFigureOut">
              <a:rPr lang="en-US" smtClean="0"/>
              <a:t>6/26/2020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0D325F-67DE-4CF1-8BAC-06D76EA9D0B8}" type="slidenum">
              <a:rPr lang="en-US" smtClean="0"/>
              <a:t>‹#›</a:t>
            </a:fld>
            <a:endParaRPr lang="en-US"/>
          </a:p>
        </p:txBody>
      </p:sp>
    </p:spTree>
    <p:extLst>
      <p:ext uri="{BB962C8B-B14F-4D97-AF65-F5344CB8AC3E}">
        <p14:creationId xmlns:p14="http://schemas.microsoft.com/office/powerpoint/2010/main" val="13367867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6BB0503-BE8E-4F68-98CD-CC4265A9626D}" type="datetimeFigureOut">
              <a:rPr lang="en-US" smtClean="0"/>
              <a:t>6/26/2020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0D325F-67DE-4CF1-8BAC-06D76EA9D0B8}" type="slidenum">
              <a:rPr lang="en-US" smtClean="0"/>
              <a:t>‹#›</a:t>
            </a:fld>
            <a:endParaRPr lang="en-US"/>
          </a:p>
        </p:txBody>
      </p:sp>
    </p:spTree>
    <p:extLst>
      <p:ext uri="{BB962C8B-B14F-4D97-AF65-F5344CB8AC3E}">
        <p14:creationId xmlns:p14="http://schemas.microsoft.com/office/powerpoint/2010/main" val="329355940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jp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20.png"/><Relationship Id="rId7" Type="http://schemas.openxmlformats.org/officeDocument/2006/relationships/image" Target="../media/image17.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5.png"/><Relationship Id="rId11" Type="http://schemas.microsoft.com/office/2007/relationships/hdphoto" Target="../media/hdphoto1.wdp"/><Relationship Id="rId5" Type="http://schemas.openxmlformats.org/officeDocument/2006/relationships/image" Target="../media/image22.png"/><Relationship Id="rId10" Type="http://schemas.openxmlformats.org/officeDocument/2006/relationships/image" Target="../media/image25.png"/><Relationship Id="rId4" Type="http://schemas.openxmlformats.org/officeDocument/2006/relationships/image" Target="../media/image21.png"/><Relationship Id="rId9" Type="http://schemas.openxmlformats.org/officeDocument/2006/relationships/image" Target="../media/image24.jpeg"/></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3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0.jpeg"/><Relationship Id="rId3" Type="http://schemas.openxmlformats.org/officeDocument/2006/relationships/image" Target="../media/image5.JPG"/><Relationship Id="rId7" Type="http://schemas.openxmlformats.org/officeDocument/2006/relationships/image" Target="../media/image9.png"/><Relationship Id="rId2" Type="http://schemas.openxmlformats.org/officeDocument/2006/relationships/image" Target="../media/image4.JPG"/><Relationship Id="rId1" Type="http://schemas.openxmlformats.org/officeDocument/2006/relationships/slideLayout" Target="../slideLayouts/slideLayout2.xml"/><Relationship Id="rId6" Type="http://schemas.openxmlformats.org/officeDocument/2006/relationships/image" Target="../media/image8.jpg"/><Relationship Id="rId5" Type="http://schemas.openxmlformats.org/officeDocument/2006/relationships/image" Target="../media/image7.png"/><Relationship Id="rId4" Type="http://schemas.openxmlformats.org/officeDocument/2006/relationships/image" Target="../media/image6.jpg"/><Relationship Id="rId9" Type="http://schemas.openxmlformats.org/officeDocument/2006/relationships/image" Target="../media/image11.jpeg"/></Relationships>
</file>

<file path=ppt/slides/_rels/slide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86" name="Content Placeholder 2"/>
          <p:cNvSpPr>
            <a:spLocks noGrp="1"/>
          </p:cNvSpPr>
          <p:nvPr>
            <p:ph idx="1"/>
          </p:nvPr>
        </p:nvSpPr>
        <p:spPr>
          <a:xfrm>
            <a:off x="838200" y="485774"/>
            <a:ext cx="10801350" cy="6257925"/>
          </a:xfrm>
        </p:spPr>
        <p:txBody>
          <a:bodyPr>
            <a:normAutofit fontScale="78333" lnSpcReduction="20000"/>
          </a:bodyPr>
          <a:lstStyle/>
          <a:p>
            <a:pPr marL="457200" lvl="1" indent="0" algn="ctr">
              <a:buNone/>
            </a:pPr>
            <a:r>
              <a:rPr lang="en-US" sz="4100" b="1" dirty="0" smtClean="0">
                <a:solidFill>
                  <a:schemeClr val="accent6">
                    <a:lumMod val="50000"/>
                  </a:schemeClr>
                </a:solidFill>
              </a:rPr>
              <a:t>Smart Irrigation</a:t>
            </a:r>
          </a:p>
          <a:p>
            <a:pPr marL="457200" lvl="1" indent="0" algn="ctr">
              <a:buNone/>
            </a:pPr>
            <a:r>
              <a:rPr lang="en-US" sz="3200" dirty="0" smtClean="0"/>
              <a:t>By</a:t>
            </a:r>
          </a:p>
          <a:p>
            <a:pPr marL="457200" lvl="1" indent="0" algn="ctr">
              <a:buNone/>
            </a:pPr>
            <a:endParaRPr lang="en-US" sz="3200" dirty="0"/>
          </a:p>
          <a:p>
            <a:pPr marL="457200" lvl="1" indent="0" algn="ctr">
              <a:buNone/>
            </a:pPr>
            <a:r>
              <a:rPr lang="en-US" sz="3200" b="1" u="sng" dirty="0" smtClean="0"/>
              <a:t>Team Name</a:t>
            </a:r>
            <a:r>
              <a:rPr lang="en-US" sz="3200" dirty="0" smtClean="0"/>
              <a:t>: </a:t>
            </a:r>
            <a:r>
              <a:rPr lang="en-US" sz="3600" dirty="0" smtClean="0">
                <a:solidFill>
                  <a:schemeClr val="accent6">
                    <a:lumMod val="50000"/>
                  </a:schemeClr>
                </a:solidFill>
              </a:rPr>
              <a:t>Amigos</a:t>
            </a:r>
          </a:p>
          <a:p>
            <a:pPr marL="457200" lvl="1" indent="0">
              <a:buNone/>
            </a:pPr>
            <a:endParaRPr lang="en-US" sz="3600" dirty="0" smtClean="0">
              <a:solidFill>
                <a:schemeClr val="accent6">
                  <a:lumMod val="50000"/>
                </a:schemeClr>
              </a:solidFill>
            </a:endParaRPr>
          </a:p>
          <a:p>
            <a:pPr marL="457200" lvl="1" indent="0">
              <a:buNone/>
            </a:pPr>
            <a:r>
              <a:rPr lang="en-US" altLang="en-US" sz="3200" u="sng" dirty="0" smtClean="0"/>
              <a:t>TEAM MEMBERS:</a:t>
            </a:r>
            <a:endParaRPr lang="zh-CN" altLang="en-US" dirty="0"/>
          </a:p>
          <a:p>
            <a:pPr marL="457200" lvl="1" indent="0" algn="ctr">
              <a:buNone/>
            </a:pPr>
            <a:r>
              <a:rPr lang="en-US" altLang="en-US" sz="3200" b="1" i="1" dirty="0" smtClean="0">
                <a:solidFill>
                  <a:srgbClr val="002060"/>
                </a:solidFill>
                <a:latin typeface="Agency FB" panose="020B0503020202020204" pitchFamily="34" charset="0"/>
              </a:rPr>
              <a:t>1.</a:t>
            </a:r>
            <a:r>
              <a:rPr lang="en-US" altLang="en-US" sz="3200" b="1" i="1" u="none" dirty="0" smtClean="0">
                <a:solidFill>
                  <a:srgbClr val="002060"/>
                </a:solidFill>
                <a:latin typeface="Agency FB" panose="020B0503020202020204" pitchFamily="34" charset="0"/>
              </a:rPr>
              <a:t>MOHAMMED ASRA FATIMA</a:t>
            </a:r>
            <a:endParaRPr lang="zh-CN" altLang="en-US" b="1" i="1" dirty="0">
              <a:solidFill>
                <a:srgbClr val="002060"/>
              </a:solidFill>
              <a:latin typeface="Agency FB" panose="020B0503020202020204" pitchFamily="34" charset="0"/>
            </a:endParaRPr>
          </a:p>
          <a:p>
            <a:pPr marL="457200" lvl="1" indent="0">
              <a:buNone/>
            </a:pPr>
            <a:r>
              <a:rPr lang="en-US" sz="2800" dirty="0">
                <a:latin typeface="Agency FB" panose="020B0503020202020204" pitchFamily="34" charset="0"/>
              </a:rPr>
              <a:t>Email: </a:t>
            </a:r>
            <a:r>
              <a:rPr lang="en-US" sz="2800" dirty="0">
                <a:latin typeface="Bodoni MT" panose="02070603080606020203" pitchFamily="18" charset="0"/>
              </a:rPr>
              <a:t>fatima07asra@gmail.com</a:t>
            </a:r>
            <a:endParaRPr lang="en-US" sz="2800" dirty="0" smtClean="0">
              <a:latin typeface="Bodoni MT" panose="02070603080606020203" pitchFamily="18" charset="0"/>
            </a:endParaRPr>
          </a:p>
          <a:p>
            <a:pPr marL="457200" lvl="1" indent="0">
              <a:buNone/>
            </a:pPr>
            <a:r>
              <a:rPr lang="en-US" sz="2800" dirty="0" smtClean="0">
                <a:latin typeface="Agency FB" panose="020B0503020202020204" pitchFamily="34" charset="0"/>
              </a:rPr>
              <a:t>Contact no: 9515307883</a:t>
            </a:r>
            <a:endParaRPr lang="zh-CN" altLang="en-US" dirty="0"/>
          </a:p>
          <a:p>
            <a:pPr marL="457200" lvl="1" indent="0" algn="ctr">
              <a:buNone/>
            </a:pPr>
            <a:r>
              <a:rPr lang="en-US" altLang="en-US" sz="3100" b="1" i="1" dirty="0">
                <a:solidFill>
                  <a:srgbClr val="002060"/>
                </a:solidFill>
                <a:latin typeface="Agency FB" panose="020B0503020202020204" pitchFamily="34" charset="0"/>
              </a:rPr>
              <a:t>2.SABRINA SHAIK</a:t>
            </a:r>
            <a:endParaRPr lang="zh-CN" altLang="en-US" sz="3100" b="1" i="1" dirty="0">
              <a:solidFill>
                <a:srgbClr val="002060"/>
              </a:solidFill>
              <a:latin typeface="Agency FB" panose="020B0503020202020204" pitchFamily="34" charset="0"/>
            </a:endParaRPr>
          </a:p>
          <a:p>
            <a:pPr marL="457200" lvl="1" indent="0">
              <a:buNone/>
            </a:pPr>
            <a:r>
              <a:rPr lang="en-US" sz="2800" dirty="0">
                <a:latin typeface="Agency FB" panose="020B0503020202020204" pitchFamily="34" charset="0"/>
              </a:rPr>
              <a:t>Email</a:t>
            </a:r>
            <a:r>
              <a:rPr lang="en-US" sz="2800" dirty="0" smtClean="0">
                <a:latin typeface="Agency FB" panose="020B0503020202020204" pitchFamily="34" charset="0"/>
              </a:rPr>
              <a:t>: </a:t>
            </a:r>
            <a:r>
              <a:rPr lang="en-US" sz="2800" dirty="0" smtClean="0">
                <a:latin typeface="Bodoni MT" panose="02070603080606020203" pitchFamily="18" charset="0"/>
              </a:rPr>
              <a:t>sabrina.shaik80@gmail.com</a:t>
            </a:r>
            <a:endParaRPr lang="en-US" sz="2800" dirty="0">
              <a:latin typeface="Bodoni MT" panose="02070603080606020203" pitchFamily="18" charset="0"/>
            </a:endParaRPr>
          </a:p>
          <a:p>
            <a:pPr marL="457200" lvl="1" indent="0">
              <a:buNone/>
            </a:pPr>
            <a:r>
              <a:rPr lang="en-US" sz="2800" dirty="0">
                <a:latin typeface="Agency FB" panose="020B0503020202020204" pitchFamily="34" charset="0"/>
              </a:rPr>
              <a:t>Contact no</a:t>
            </a:r>
            <a:r>
              <a:rPr lang="en-US" sz="2800" dirty="0" smtClean="0">
                <a:latin typeface="Agency FB" panose="020B0503020202020204" pitchFamily="34" charset="0"/>
              </a:rPr>
              <a:t>: 9642550879</a:t>
            </a:r>
          </a:p>
          <a:p>
            <a:pPr marL="457200" lvl="1" indent="0" algn="ctr">
              <a:buNone/>
            </a:pPr>
            <a:r>
              <a:rPr lang="en-US" altLang="en-US" sz="2800" b="1" i="1" dirty="0" smtClean="0">
                <a:solidFill>
                  <a:srgbClr val="002060"/>
                </a:solidFill>
                <a:latin typeface="Agency FB" panose="020B0503020202020204" pitchFamily="34" charset="0"/>
              </a:rPr>
              <a:t>3.SAMREEN BEGUM</a:t>
            </a:r>
            <a:endParaRPr lang="zh-CN" altLang="en-US" b="1" i="1" dirty="0">
              <a:solidFill>
                <a:srgbClr val="002060"/>
              </a:solidFill>
            </a:endParaRPr>
          </a:p>
          <a:p>
            <a:pPr marL="457200" lvl="1" indent="0">
              <a:buNone/>
            </a:pPr>
            <a:r>
              <a:rPr lang="en-US" sz="2800" dirty="0" smtClean="0">
                <a:latin typeface="Agency FB" panose="020B0503020202020204" pitchFamily="34" charset="0"/>
              </a:rPr>
              <a:t>Email: </a:t>
            </a:r>
            <a:r>
              <a:rPr lang="en-US" sz="2800" dirty="0" smtClean="0">
                <a:latin typeface="Bodoni MT" panose="02070603080606020203" pitchFamily="18" charset="0"/>
              </a:rPr>
              <a:t>samreen15102000@gmail.com</a:t>
            </a:r>
          </a:p>
          <a:p>
            <a:pPr marL="457200" lvl="1" indent="0">
              <a:buNone/>
            </a:pPr>
            <a:r>
              <a:rPr lang="en-US" sz="2800" dirty="0">
                <a:latin typeface="Agency FB" panose="020B0503020202020204" pitchFamily="34" charset="0"/>
              </a:rPr>
              <a:t>Contact </a:t>
            </a:r>
            <a:r>
              <a:rPr lang="en-US" sz="2800" dirty="0" smtClean="0">
                <a:latin typeface="Agency FB" panose="020B0503020202020204" pitchFamily="34" charset="0"/>
              </a:rPr>
              <a:t>no: 6301 </a:t>
            </a:r>
            <a:r>
              <a:rPr lang="en-US" sz="2800" dirty="0">
                <a:latin typeface="Agency FB" panose="020B0503020202020204" pitchFamily="34" charset="0"/>
              </a:rPr>
              <a:t>017 251</a:t>
            </a:r>
          </a:p>
          <a:p>
            <a:pPr marL="457200" lvl="1" indent="0" algn="ctr">
              <a:buNone/>
            </a:pPr>
            <a:r>
              <a:rPr lang="en-US" sz="2800" b="1" i="1" dirty="0">
                <a:solidFill>
                  <a:srgbClr val="002060"/>
                </a:solidFill>
                <a:latin typeface="Agency FB" panose="020B0503020202020204" pitchFamily="34" charset="0"/>
              </a:rPr>
              <a:t>4.MOHAMMED IMAZ AHSAN</a:t>
            </a:r>
          </a:p>
          <a:p>
            <a:pPr marL="457200" lvl="1" indent="0">
              <a:buNone/>
            </a:pPr>
            <a:r>
              <a:rPr lang="en-US" sz="2800" dirty="0">
                <a:latin typeface="Agency FB" panose="020B0503020202020204" pitchFamily="34" charset="0"/>
              </a:rPr>
              <a:t>Email:imaz913126@gmail.com</a:t>
            </a:r>
          </a:p>
          <a:p>
            <a:pPr marL="457200" lvl="1" indent="0">
              <a:buNone/>
            </a:pPr>
            <a:r>
              <a:rPr lang="en-US" sz="2800" dirty="0">
                <a:latin typeface="Agency FB" panose="020B0503020202020204" pitchFamily="34" charset="0"/>
              </a:rPr>
              <a:t>Contact no:7702982829</a:t>
            </a:r>
          </a:p>
          <a:p>
            <a:pPr marL="457200" lvl="1" indent="0">
              <a:buNone/>
            </a:pPr>
            <a:r>
              <a:rPr lang="en-US" sz="3200" dirty="0" smtClean="0">
                <a:solidFill>
                  <a:schemeClr val="accent6">
                    <a:lumMod val="50000"/>
                  </a:schemeClr>
                </a:solidFill>
              </a:rPr>
              <a:t> </a:t>
            </a:r>
          </a:p>
        </p:txBody>
      </p:sp>
    </p:spTree>
    <p:extLst>
      <p:ext uri="{BB962C8B-B14F-4D97-AF65-F5344CB8AC3E}">
        <p14:creationId xmlns:p14="http://schemas.microsoft.com/office/powerpoint/2010/main" val="183986974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7815" y="0"/>
            <a:ext cx="10515600" cy="931653"/>
          </a:xfrm>
        </p:spPr>
        <p:txBody>
          <a:bodyPr/>
          <a:lstStyle/>
          <a:p>
            <a:r>
              <a:rPr lang="en-US" b="1" dirty="0">
                <a:solidFill>
                  <a:schemeClr val="accent6">
                    <a:lumMod val="75000"/>
                  </a:schemeClr>
                </a:solidFill>
              </a:rPr>
              <a:t> </a:t>
            </a:r>
            <a:r>
              <a:rPr lang="en-US" b="1" dirty="0" smtClean="0">
                <a:solidFill>
                  <a:schemeClr val="accent6">
                    <a:lumMod val="75000"/>
                  </a:schemeClr>
                </a:solidFill>
              </a:rPr>
              <a:t>Software Programming techniques</a:t>
            </a:r>
            <a:endParaRPr lang="en-US" b="1" dirty="0">
              <a:solidFill>
                <a:schemeClr val="accent6">
                  <a:lumMod val="75000"/>
                </a:schemeClr>
              </a:solidFill>
            </a:endParaRPr>
          </a:p>
        </p:txBody>
      </p:sp>
      <p:sp>
        <p:nvSpPr>
          <p:cNvPr id="3" name="Content Placeholder 2"/>
          <p:cNvSpPr>
            <a:spLocks noGrp="1"/>
          </p:cNvSpPr>
          <p:nvPr>
            <p:ph idx="1"/>
          </p:nvPr>
        </p:nvSpPr>
        <p:spPr>
          <a:xfrm>
            <a:off x="238125" y="560718"/>
            <a:ext cx="11353800" cy="5906758"/>
          </a:xfrm>
        </p:spPr>
        <p:txBody>
          <a:bodyPr>
            <a:normAutofit fontScale="92500" lnSpcReduction="20000"/>
          </a:bodyPr>
          <a:lstStyle/>
          <a:p>
            <a:r>
              <a:rPr lang="en-US" sz="1050" dirty="0" smtClean="0"/>
              <a:t> </a:t>
            </a:r>
          </a:p>
          <a:p>
            <a:endParaRPr lang="en-US" b="1" dirty="0" smtClean="0"/>
          </a:p>
          <a:p>
            <a:r>
              <a:rPr lang="en-US" b="1" dirty="0" smtClean="0"/>
              <a:t>The following IBM Watson Services are used</a:t>
            </a:r>
          </a:p>
          <a:p>
            <a:endParaRPr lang="en-US" b="1" dirty="0" smtClean="0"/>
          </a:p>
          <a:p>
            <a:r>
              <a:rPr lang="en-US" b="1" dirty="0" smtClean="0"/>
              <a:t>Node-RED: </a:t>
            </a:r>
            <a:r>
              <a:rPr lang="en-US" dirty="0" smtClean="0"/>
              <a:t>Node-RED is used to build a effective and user friendly </a:t>
            </a:r>
            <a:r>
              <a:rPr lang="en-US" dirty="0"/>
              <a:t>user </a:t>
            </a:r>
            <a:r>
              <a:rPr lang="en-US" dirty="0" smtClean="0"/>
              <a:t>interface</a:t>
            </a:r>
            <a:r>
              <a:rPr lang="en-US" dirty="0" smtClean="0"/>
              <a:t>, IBM </a:t>
            </a:r>
            <a:r>
              <a:rPr lang="en-US" dirty="0" err="1" smtClean="0"/>
              <a:t>iot</a:t>
            </a:r>
            <a:r>
              <a:rPr lang="en-US" dirty="0" smtClean="0"/>
              <a:t> new-in node is used to fetch the input values from the Watson stimulators.</a:t>
            </a:r>
          </a:p>
          <a:p>
            <a:endParaRPr lang="en-US" dirty="0" smtClean="0"/>
          </a:p>
          <a:p>
            <a:r>
              <a:rPr lang="en-US" b="1" dirty="0"/>
              <a:t>IBM </a:t>
            </a:r>
            <a:r>
              <a:rPr lang="en-US" b="1" dirty="0" err="1"/>
              <a:t>IoT</a:t>
            </a:r>
            <a:r>
              <a:rPr lang="en-US" b="1" dirty="0"/>
              <a:t> platform </a:t>
            </a:r>
            <a:r>
              <a:rPr lang="en-US" dirty="0"/>
              <a:t>to create a virtual device connected with the Watson stimulators and </a:t>
            </a:r>
            <a:r>
              <a:rPr lang="en-US" dirty="0" smtClean="0"/>
              <a:t>configured with the node </a:t>
            </a:r>
            <a:r>
              <a:rPr lang="en-US" dirty="0"/>
              <a:t>red flow.</a:t>
            </a:r>
          </a:p>
          <a:p>
            <a:endParaRPr lang="en-US" b="1" dirty="0" smtClean="0"/>
          </a:p>
          <a:p>
            <a:r>
              <a:rPr lang="en-US" b="1" dirty="0" smtClean="0"/>
              <a:t>Watson </a:t>
            </a:r>
            <a:r>
              <a:rPr lang="en-US" b="1" dirty="0" err="1" smtClean="0"/>
              <a:t>IoT</a:t>
            </a:r>
            <a:r>
              <a:rPr lang="en-US" b="1" dirty="0" smtClean="0"/>
              <a:t> Stimulators </a:t>
            </a:r>
            <a:r>
              <a:rPr lang="en-US" dirty="0" smtClean="0"/>
              <a:t>work as the sensors which give output values in JSON format.</a:t>
            </a:r>
          </a:p>
          <a:p>
            <a:endParaRPr lang="en-US" dirty="0" smtClean="0"/>
          </a:p>
          <a:p>
            <a:r>
              <a:rPr lang="en-US" b="1" dirty="0"/>
              <a:t>JSON Format</a:t>
            </a:r>
            <a:r>
              <a:rPr lang="en-US" dirty="0"/>
              <a:t>: JavaScript Object Notation or JSON  is an open-standard file format that uses human-readable text to transmit data objects consisting of attribute– value pairs and array data types (or any other serializable value).</a:t>
            </a:r>
          </a:p>
        </p:txBody>
      </p:sp>
    </p:spTree>
    <p:extLst>
      <p:ext uri="{BB962C8B-B14F-4D97-AF65-F5344CB8AC3E}">
        <p14:creationId xmlns:p14="http://schemas.microsoft.com/office/powerpoint/2010/main" val="85714923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3425" y="45955"/>
            <a:ext cx="10515600" cy="948768"/>
          </a:xfrm>
        </p:spPr>
        <p:txBody>
          <a:bodyPr/>
          <a:lstStyle/>
          <a:p>
            <a:r>
              <a:rPr lang="en-US" b="1" dirty="0" smtClean="0">
                <a:solidFill>
                  <a:schemeClr val="accent6">
                    <a:lumMod val="75000"/>
                  </a:schemeClr>
                </a:solidFill>
              </a:rPr>
              <a:t>Application View</a:t>
            </a:r>
            <a:endParaRPr lang="en-US" b="1" dirty="0">
              <a:solidFill>
                <a:schemeClr val="accent6">
                  <a:lumMod val="75000"/>
                </a:schemeClr>
              </a:solidFill>
            </a:endParaRPr>
          </a:p>
        </p:txBody>
      </p:sp>
      <p:sp>
        <p:nvSpPr>
          <p:cNvPr id="4" name="Rectangle 3"/>
          <p:cNvSpPr/>
          <p:nvPr/>
        </p:nvSpPr>
        <p:spPr>
          <a:xfrm>
            <a:off x="646981" y="1039813"/>
            <a:ext cx="3209027" cy="5218981"/>
          </a:xfrm>
          <a:prstGeom prst="rect">
            <a:avLst/>
          </a:prstGeom>
          <a:blipFill dpi="0" rotWithShape="1">
            <a:blip r:embed="rId2">
              <a:alphaModFix amt="48000"/>
            </a:blip>
            <a:srcRect/>
            <a:stretch>
              <a:fillRect t="-1000" r="-2000"/>
            </a:stretch>
          </a:blipFill>
          <a:ln>
            <a:solidFill>
              <a:schemeClr val="bg2"/>
            </a:solidFill>
          </a:ln>
        </p:spPr>
        <p:style>
          <a:lnRef idx="2">
            <a:schemeClr val="accent6"/>
          </a:lnRef>
          <a:fillRef idx="1">
            <a:schemeClr val="lt1"/>
          </a:fillRef>
          <a:effectRef idx="0">
            <a:schemeClr val="accent6"/>
          </a:effectRef>
          <a:fontRef idx="minor">
            <a:schemeClr val="dk1"/>
          </a:fontRef>
        </p:style>
        <p:txBody>
          <a:bodyPr rtlCol="0" anchor="ctr">
            <a:scene3d>
              <a:camera prst="orthographicFront"/>
              <a:lightRig rig="threePt" dir="t"/>
            </a:scene3d>
            <a:sp3d extrusionH="57150">
              <a:bevelT h="25400" prst="softRound"/>
            </a:sp3d>
          </a:bodyPr>
          <a:lstStyle/>
          <a:p>
            <a:pPr algn="ctr"/>
            <a:r>
              <a:rPr lang="en-US" sz="3600" b="1" dirty="0" smtClean="0">
                <a:solidFill>
                  <a:srgbClr val="002060"/>
                </a:solidFill>
                <a:latin typeface="Berlin Sans FB Demi" panose="020E0802020502020306" pitchFamily="34" charset="0"/>
              </a:rPr>
              <a:t>Smart Irrigation</a:t>
            </a:r>
          </a:p>
          <a:p>
            <a:pPr algn="ctr"/>
            <a:endParaRPr lang="en-US" sz="3600" b="1" dirty="0">
              <a:solidFill>
                <a:srgbClr val="002060"/>
              </a:solidFill>
              <a:latin typeface="Berlin Sans FB Demi" panose="020E0802020502020306" pitchFamily="34" charset="0"/>
            </a:endParaRPr>
          </a:p>
        </p:txBody>
      </p:sp>
      <p:sp>
        <p:nvSpPr>
          <p:cNvPr id="5" name="Rectangle 4"/>
          <p:cNvSpPr/>
          <p:nvPr/>
        </p:nvSpPr>
        <p:spPr>
          <a:xfrm>
            <a:off x="4676056" y="1039812"/>
            <a:ext cx="3209027" cy="5218981"/>
          </a:xfrm>
          <a:prstGeom prst="rect">
            <a:avLst/>
          </a:prstGeom>
          <a:blipFill dpi="0" rotWithShape="1">
            <a:blip r:embed="rId2">
              <a:alphaModFix amt="36000"/>
            </a:blip>
            <a:srcRect/>
            <a:stretch>
              <a:fillRect t="-1000" r="-1000"/>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extrusionH="57150">
              <a:bevelT h="25400" prst="softRound"/>
            </a:sp3d>
          </a:bodyPr>
          <a:lstStyle/>
          <a:p>
            <a:pPr algn="ctr"/>
            <a:endParaRPr lang="en-US" sz="3600" b="1" dirty="0">
              <a:solidFill>
                <a:schemeClr val="accent6">
                  <a:lumMod val="75000"/>
                </a:schemeClr>
              </a:solidFill>
              <a:latin typeface="Bauhaus 93" panose="04030905020B02020C02" pitchFamily="82" charset="0"/>
            </a:endParaRPr>
          </a:p>
        </p:txBody>
      </p:sp>
      <p:sp>
        <p:nvSpPr>
          <p:cNvPr id="6" name="Rectangle 5"/>
          <p:cNvSpPr/>
          <p:nvPr/>
        </p:nvSpPr>
        <p:spPr>
          <a:xfrm>
            <a:off x="5178376" y="2090378"/>
            <a:ext cx="1464237" cy="4857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smtClean="0">
                <a:solidFill>
                  <a:schemeClr val="tx1"/>
                </a:solidFill>
              </a:rPr>
              <a:t>Temperature</a:t>
            </a:r>
            <a:endParaRPr lang="en-US" b="1" dirty="0">
              <a:solidFill>
                <a:schemeClr val="tx1"/>
              </a:solidFill>
            </a:endParaRPr>
          </a:p>
        </p:txBody>
      </p:sp>
      <p:sp>
        <p:nvSpPr>
          <p:cNvPr id="7" name="Rectangle 6"/>
          <p:cNvSpPr/>
          <p:nvPr/>
        </p:nvSpPr>
        <p:spPr>
          <a:xfrm>
            <a:off x="5269271" y="2762683"/>
            <a:ext cx="1373341" cy="4857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smtClean="0">
                <a:solidFill>
                  <a:schemeClr val="tx1"/>
                </a:solidFill>
              </a:rPr>
              <a:t>Humidity</a:t>
            </a:r>
            <a:endParaRPr lang="en-US" b="1" dirty="0">
              <a:solidFill>
                <a:schemeClr val="tx1"/>
              </a:solidFill>
            </a:endParaRPr>
          </a:p>
        </p:txBody>
      </p:sp>
      <p:sp>
        <p:nvSpPr>
          <p:cNvPr id="8" name="Rectangle 7"/>
          <p:cNvSpPr/>
          <p:nvPr/>
        </p:nvSpPr>
        <p:spPr>
          <a:xfrm>
            <a:off x="5178377" y="3434989"/>
            <a:ext cx="1464236" cy="4857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smtClean="0">
                <a:solidFill>
                  <a:schemeClr val="tx1"/>
                </a:solidFill>
              </a:rPr>
              <a:t>Soil Moisture</a:t>
            </a:r>
            <a:endParaRPr lang="en-US" b="1" dirty="0">
              <a:solidFill>
                <a:schemeClr val="tx1"/>
              </a:solidFill>
            </a:endParaRPr>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12630" y="2150392"/>
            <a:ext cx="365746" cy="365746"/>
          </a:xfrm>
          <a:prstGeom prst="rect">
            <a:avLst/>
          </a:prstGeom>
        </p:spPr>
      </p:pic>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31909" y="2924175"/>
            <a:ext cx="148860" cy="300037"/>
          </a:xfrm>
          <a:prstGeom prst="rect">
            <a:avLst/>
          </a:prstGeom>
        </p:spPr>
      </p:pic>
      <p:pic>
        <p:nvPicPr>
          <p:cNvPr id="12" name="Picture 11"/>
          <p:cNvPicPr>
            <a:picLocks noChangeAspect="1"/>
          </p:cNvPicPr>
          <p:nvPr/>
        </p:nvPicPr>
        <p:blipFill>
          <a:blip r:embed="rId5"/>
          <a:stretch>
            <a:fillRect/>
          </a:stretch>
        </p:blipFill>
        <p:spPr>
          <a:xfrm>
            <a:off x="4708575" y="3400982"/>
            <a:ext cx="537296" cy="558368"/>
          </a:xfrm>
          <a:prstGeom prst="ellipse">
            <a:avLst/>
          </a:prstGeom>
          <a:ln>
            <a:noFill/>
          </a:ln>
          <a:effectLst>
            <a:softEdge rad="112500"/>
          </a:effectLst>
        </p:spPr>
      </p:pic>
      <p:sp>
        <p:nvSpPr>
          <p:cNvPr id="13" name="Rectangle 12"/>
          <p:cNvSpPr/>
          <p:nvPr/>
        </p:nvSpPr>
        <p:spPr>
          <a:xfrm>
            <a:off x="4812630" y="5661427"/>
            <a:ext cx="1829983" cy="4857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smtClean="0">
                <a:solidFill>
                  <a:schemeClr val="tx1">
                    <a:lumMod val="95000"/>
                    <a:lumOff val="5000"/>
                  </a:schemeClr>
                </a:solidFill>
                <a:latin typeface="Baskerville Old Face" panose="02020602080505020303" pitchFamily="18" charset="0"/>
              </a:rPr>
              <a:t>Motor Status</a:t>
            </a:r>
            <a:endParaRPr lang="en-US" sz="2000" dirty="0">
              <a:solidFill>
                <a:schemeClr val="tx1">
                  <a:lumMod val="95000"/>
                  <a:lumOff val="5000"/>
                </a:schemeClr>
              </a:solidFill>
              <a:latin typeface="Baskerville Old Face" panose="02020602080505020303" pitchFamily="18" charset="0"/>
            </a:endParaRPr>
          </a:p>
        </p:txBody>
      </p:sp>
      <p:sp>
        <p:nvSpPr>
          <p:cNvPr id="14" name="Rounded Rectangle 13"/>
          <p:cNvSpPr/>
          <p:nvPr/>
        </p:nvSpPr>
        <p:spPr>
          <a:xfrm>
            <a:off x="6441466" y="5734050"/>
            <a:ext cx="587984" cy="340618"/>
          </a:xfrm>
          <a:prstGeom prst="roundRect">
            <a:avLst/>
          </a:prstGeom>
          <a:solidFill>
            <a:srgbClr val="BC0808"/>
          </a:solidFill>
          <a:ln>
            <a:noFill/>
          </a:ln>
          <a:effectLst>
            <a:softEdge rad="12700"/>
          </a:effectLst>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smtClean="0"/>
              <a:t>OFF</a:t>
            </a:r>
            <a:endParaRPr lang="en-US" sz="1600" b="1" dirty="0"/>
          </a:p>
        </p:txBody>
      </p:sp>
      <p:sp>
        <p:nvSpPr>
          <p:cNvPr id="15" name="Rounded Rectangle 14"/>
          <p:cNvSpPr/>
          <p:nvPr/>
        </p:nvSpPr>
        <p:spPr>
          <a:xfrm>
            <a:off x="7032016" y="5734050"/>
            <a:ext cx="587984" cy="340618"/>
          </a:xfrm>
          <a:prstGeom prst="roundRect">
            <a:avLst/>
          </a:prstGeom>
          <a:solidFill>
            <a:srgbClr val="0070C0"/>
          </a:solidFill>
          <a:ln>
            <a:noFill/>
          </a:ln>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smtClean="0"/>
              <a:t>ON</a:t>
            </a:r>
            <a:endParaRPr lang="en-US" sz="1600" b="1" dirty="0"/>
          </a:p>
        </p:txBody>
      </p:sp>
      <p:sp>
        <p:nvSpPr>
          <p:cNvPr id="16" name="Rectangle 15"/>
          <p:cNvSpPr/>
          <p:nvPr/>
        </p:nvSpPr>
        <p:spPr>
          <a:xfrm>
            <a:off x="4931909" y="1325563"/>
            <a:ext cx="2564266" cy="5413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smtClean="0">
                <a:solidFill>
                  <a:srgbClr val="C00000"/>
                </a:solidFill>
                <a:latin typeface="Century" panose="02040604050505020304" pitchFamily="18" charset="0"/>
              </a:rPr>
              <a:t>Readings</a:t>
            </a:r>
            <a:endParaRPr lang="en-US" sz="2800" b="1" dirty="0">
              <a:solidFill>
                <a:srgbClr val="C00000"/>
              </a:solidFill>
              <a:latin typeface="Century" panose="02040604050505020304" pitchFamily="18" charset="0"/>
            </a:endParaRPr>
          </a:p>
        </p:txBody>
      </p:sp>
      <p:sp>
        <p:nvSpPr>
          <p:cNvPr id="17" name="Rounded Rectangle 16"/>
          <p:cNvSpPr/>
          <p:nvPr/>
        </p:nvSpPr>
        <p:spPr>
          <a:xfrm>
            <a:off x="5121226" y="4185257"/>
            <a:ext cx="2411880" cy="434876"/>
          </a:xfrm>
          <a:prstGeom prst="roundRect">
            <a:avLst/>
          </a:prstGeom>
          <a:solidFill>
            <a:schemeClr val="accent5">
              <a:lumMod val="50000"/>
            </a:schemeClr>
          </a:solidFill>
          <a:ln>
            <a:noFill/>
          </a:ln>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Click here for Graph</a:t>
            </a:r>
            <a:endParaRPr lang="en-US" dirty="0"/>
          </a:p>
        </p:txBody>
      </p:sp>
      <p:sp>
        <p:nvSpPr>
          <p:cNvPr id="18" name="Rectangle 17"/>
          <p:cNvSpPr/>
          <p:nvPr/>
        </p:nvSpPr>
        <p:spPr>
          <a:xfrm>
            <a:off x="8552731" y="1077913"/>
            <a:ext cx="3209027" cy="5218981"/>
          </a:xfrm>
          <a:prstGeom prst="rect">
            <a:avLst/>
          </a:prstGeom>
          <a:solidFill>
            <a:schemeClr val="bg1"/>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extrusionH="57150">
              <a:bevelT h="25400" prst="softRound"/>
            </a:sp3d>
          </a:bodyPr>
          <a:lstStyle/>
          <a:p>
            <a:pPr algn="ctr"/>
            <a:endParaRPr lang="en-US" sz="3600" b="1" dirty="0">
              <a:solidFill>
                <a:schemeClr val="accent6">
                  <a:lumMod val="75000"/>
                </a:schemeClr>
              </a:solidFill>
              <a:latin typeface="Bauhaus 93" panose="04030905020B02020C02" pitchFamily="82" charset="0"/>
            </a:endParaRPr>
          </a:p>
        </p:txBody>
      </p:sp>
      <p:sp>
        <p:nvSpPr>
          <p:cNvPr id="19" name="Rectangle 18"/>
          <p:cNvSpPr/>
          <p:nvPr/>
        </p:nvSpPr>
        <p:spPr>
          <a:xfrm>
            <a:off x="733425" y="6438900"/>
            <a:ext cx="2943225" cy="3238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tx1"/>
                </a:solidFill>
              </a:rPr>
              <a:t>Home page</a:t>
            </a:r>
            <a:endParaRPr lang="en-US" sz="2000" dirty="0">
              <a:solidFill>
                <a:schemeClr val="tx1"/>
              </a:solidFill>
            </a:endParaRPr>
          </a:p>
        </p:txBody>
      </p:sp>
      <p:sp>
        <p:nvSpPr>
          <p:cNvPr id="20" name="Rectangle 19"/>
          <p:cNvSpPr/>
          <p:nvPr/>
        </p:nvSpPr>
        <p:spPr>
          <a:xfrm>
            <a:off x="4812630" y="6457950"/>
            <a:ext cx="2912145" cy="3238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tx1"/>
                </a:solidFill>
              </a:rPr>
              <a:t>Sensor readings</a:t>
            </a:r>
            <a:endParaRPr lang="en-US" sz="2000" dirty="0">
              <a:solidFill>
                <a:schemeClr val="tx1"/>
              </a:solidFill>
            </a:endParaRPr>
          </a:p>
        </p:txBody>
      </p:sp>
      <p:sp>
        <p:nvSpPr>
          <p:cNvPr id="21" name="Rectangle 20"/>
          <p:cNvSpPr/>
          <p:nvPr/>
        </p:nvSpPr>
        <p:spPr>
          <a:xfrm>
            <a:off x="8849613" y="6457950"/>
            <a:ext cx="2912145" cy="3238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tx1"/>
                </a:solidFill>
              </a:rPr>
              <a:t>Humidity Graph</a:t>
            </a:r>
            <a:endParaRPr lang="en-US" sz="2000" dirty="0">
              <a:solidFill>
                <a:schemeClr val="tx1"/>
              </a:solidFill>
            </a:endParaRPr>
          </a:p>
        </p:txBody>
      </p:sp>
      <p:pic>
        <p:nvPicPr>
          <p:cNvPr id="22" name="Picture 21"/>
          <p:cNvPicPr>
            <a:picLocks noChangeAspect="1"/>
          </p:cNvPicPr>
          <p:nvPr/>
        </p:nvPicPr>
        <p:blipFill>
          <a:blip r:embed="rId6"/>
          <a:stretch>
            <a:fillRect/>
          </a:stretch>
        </p:blipFill>
        <p:spPr>
          <a:xfrm>
            <a:off x="8622949" y="1171493"/>
            <a:ext cx="3068589" cy="2047320"/>
          </a:xfrm>
          <a:prstGeom prst="rect">
            <a:avLst/>
          </a:prstGeom>
        </p:spPr>
      </p:pic>
      <p:pic>
        <p:nvPicPr>
          <p:cNvPr id="23" name="Picture 22"/>
          <p:cNvPicPr>
            <a:picLocks noChangeAspect="1"/>
          </p:cNvPicPr>
          <p:nvPr/>
        </p:nvPicPr>
        <p:blipFill>
          <a:blip r:embed="rId7"/>
          <a:stretch>
            <a:fillRect/>
          </a:stretch>
        </p:blipFill>
        <p:spPr>
          <a:xfrm>
            <a:off x="8587366" y="3524569"/>
            <a:ext cx="3138807" cy="2132095"/>
          </a:xfrm>
          <a:prstGeom prst="rect">
            <a:avLst/>
          </a:prstGeom>
        </p:spPr>
      </p:pic>
      <p:sp>
        <p:nvSpPr>
          <p:cNvPr id="24" name="Rectangle 23"/>
          <p:cNvSpPr/>
          <p:nvPr/>
        </p:nvSpPr>
        <p:spPr>
          <a:xfrm>
            <a:off x="9744076" y="1215231"/>
            <a:ext cx="933450" cy="270669"/>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Crop type 1</a:t>
            </a:r>
            <a:endParaRPr lang="en-US" sz="1200" dirty="0"/>
          </a:p>
        </p:txBody>
      </p:sp>
      <p:sp>
        <p:nvSpPr>
          <p:cNvPr id="26" name="Rectangle 25"/>
          <p:cNvSpPr/>
          <p:nvPr/>
        </p:nvSpPr>
        <p:spPr>
          <a:xfrm>
            <a:off x="9715501" y="3558381"/>
            <a:ext cx="933450" cy="270669"/>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Crop type 2</a:t>
            </a:r>
            <a:endParaRPr lang="en-US" sz="1200" dirty="0"/>
          </a:p>
        </p:txBody>
      </p:sp>
      <p:sp>
        <p:nvSpPr>
          <p:cNvPr id="27" name="Rounded Rectangle 26"/>
          <p:cNvSpPr/>
          <p:nvPr/>
        </p:nvSpPr>
        <p:spPr>
          <a:xfrm>
            <a:off x="8562976" y="5904314"/>
            <a:ext cx="3198782" cy="389805"/>
          </a:xfrm>
          <a:prstGeom prst="roundRect">
            <a:avLst/>
          </a:prstGeom>
          <a:solidFill>
            <a:schemeClr val="tx1">
              <a:lumMod val="65000"/>
              <a:lumOff val="35000"/>
            </a:schemeClr>
          </a:solidFill>
          <a:ln>
            <a:noFill/>
          </a:ln>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Back</a:t>
            </a:r>
            <a:endParaRPr lang="en-US" dirty="0"/>
          </a:p>
        </p:txBody>
      </p:sp>
      <p:sp>
        <p:nvSpPr>
          <p:cNvPr id="3" name="Rectangle 2"/>
          <p:cNvSpPr/>
          <p:nvPr/>
        </p:nvSpPr>
        <p:spPr>
          <a:xfrm>
            <a:off x="6900533" y="2159014"/>
            <a:ext cx="819455" cy="369332"/>
          </a:xfrm>
          <a:prstGeom prst="rect">
            <a:avLst/>
          </a:prstGeom>
          <a:solidFill>
            <a:schemeClr val="bg1"/>
          </a:solidFill>
        </p:spPr>
        <p:txBody>
          <a:bodyPr wrap="none">
            <a:spAutoFit/>
          </a:bodyPr>
          <a:lstStyle/>
          <a:p>
            <a:r>
              <a:rPr lang="en-US" b="1" dirty="0">
                <a:solidFill>
                  <a:schemeClr val="accent4">
                    <a:lumMod val="75000"/>
                  </a:schemeClr>
                </a:solidFill>
              </a:rPr>
              <a:t>21.23F</a:t>
            </a:r>
            <a:endParaRPr lang="en-US" dirty="0">
              <a:solidFill>
                <a:schemeClr val="accent4">
                  <a:lumMod val="75000"/>
                </a:schemeClr>
              </a:solidFill>
            </a:endParaRPr>
          </a:p>
        </p:txBody>
      </p:sp>
      <p:sp>
        <p:nvSpPr>
          <p:cNvPr id="11" name="Rectangle 10"/>
          <p:cNvSpPr/>
          <p:nvPr/>
        </p:nvSpPr>
        <p:spPr>
          <a:xfrm>
            <a:off x="6869273" y="2820460"/>
            <a:ext cx="881973" cy="369332"/>
          </a:xfrm>
          <a:prstGeom prst="rect">
            <a:avLst/>
          </a:prstGeom>
          <a:solidFill>
            <a:schemeClr val="bg1"/>
          </a:solidFill>
        </p:spPr>
        <p:txBody>
          <a:bodyPr wrap="none">
            <a:spAutoFit/>
          </a:bodyPr>
          <a:lstStyle/>
          <a:p>
            <a:r>
              <a:rPr lang="en-US" b="1" dirty="0">
                <a:solidFill>
                  <a:schemeClr val="accent4">
                    <a:lumMod val="75000"/>
                  </a:schemeClr>
                </a:solidFill>
              </a:rPr>
              <a:t>61.39%</a:t>
            </a:r>
          </a:p>
        </p:txBody>
      </p:sp>
      <p:sp>
        <p:nvSpPr>
          <p:cNvPr id="25" name="Rectangle 24"/>
          <p:cNvSpPr/>
          <p:nvPr/>
        </p:nvSpPr>
        <p:spPr>
          <a:xfrm>
            <a:off x="7022346" y="3521143"/>
            <a:ext cx="587020" cy="369332"/>
          </a:xfrm>
          <a:prstGeom prst="rect">
            <a:avLst/>
          </a:prstGeom>
          <a:solidFill>
            <a:schemeClr val="bg1"/>
          </a:solidFill>
        </p:spPr>
        <p:txBody>
          <a:bodyPr wrap="none">
            <a:spAutoFit/>
          </a:bodyPr>
          <a:lstStyle/>
          <a:p>
            <a:r>
              <a:rPr lang="en-US" b="1" dirty="0">
                <a:solidFill>
                  <a:schemeClr val="accent4">
                    <a:lumMod val="75000"/>
                  </a:schemeClr>
                </a:solidFill>
              </a:rPr>
              <a:t>12%</a:t>
            </a:r>
          </a:p>
        </p:txBody>
      </p:sp>
      <p:sp>
        <p:nvSpPr>
          <p:cNvPr id="28" name="Rounded Rectangle 27"/>
          <p:cNvSpPr/>
          <p:nvPr/>
        </p:nvSpPr>
        <p:spPr>
          <a:xfrm>
            <a:off x="5831457" y="4873925"/>
            <a:ext cx="1190889" cy="345056"/>
          </a:xfrm>
          <a:prstGeom prst="roundRect">
            <a:avLst/>
          </a:prstGeom>
          <a:solidFill>
            <a:srgbClr val="C00000"/>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Pests Map</a:t>
            </a:r>
            <a:endParaRPr lang="en-US" dirty="0"/>
          </a:p>
        </p:txBody>
      </p:sp>
    </p:spTree>
    <p:extLst>
      <p:ext uri="{BB962C8B-B14F-4D97-AF65-F5344CB8AC3E}">
        <p14:creationId xmlns:p14="http://schemas.microsoft.com/office/powerpoint/2010/main" val="369043750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srcRect t="786" b="874"/>
          <a:stretch/>
        </p:blipFill>
        <p:spPr>
          <a:xfrm>
            <a:off x="64640" y="804233"/>
            <a:ext cx="2780750" cy="4911834"/>
          </a:xfrm>
          <a:prstGeom prst="rect">
            <a:avLst/>
          </a:prstGeom>
          <a:ln>
            <a:solidFill>
              <a:schemeClr val="bg2">
                <a:lumMod val="90000"/>
              </a:schemeClr>
            </a:solidFill>
          </a:ln>
        </p:spPr>
      </p:pic>
      <p:pic>
        <p:nvPicPr>
          <p:cNvPr id="5" name="Picture 4"/>
          <p:cNvPicPr>
            <a:picLocks noChangeAspect="1"/>
          </p:cNvPicPr>
          <p:nvPr/>
        </p:nvPicPr>
        <p:blipFill rotWithShape="1">
          <a:blip r:embed="rId4"/>
          <a:srcRect t="990" b="1293"/>
          <a:stretch/>
        </p:blipFill>
        <p:spPr>
          <a:xfrm>
            <a:off x="6279078" y="804233"/>
            <a:ext cx="2833131" cy="4929187"/>
          </a:xfrm>
          <a:prstGeom prst="rect">
            <a:avLst/>
          </a:prstGeom>
          <a:ln>
            <a:solidFill>
              <a:schemeClr val="bg2">
                <a:lumMod val="90000"/>
              </a:schemeClr>
            </a:solidFill>
          </a:ln>
        </p:spPr>
      </p:pic>
      <p:pic>
        <p:nvPicPr>
          <p:cNvPr id="6" name="Picture 5"/>
          <p:cNvPicPr>
            <a:picLocks noChangeAspect="1"/>
          </p:cNvPicPr>
          <p:nvPr/>
        </p:nvPicPr>
        <p:blipFill>
          <a:blip r:embed="rId5"/>
          <a:stretch>
            <a:fillRect/>
          </a:stretch>
        </p:blipFill>
        <p:spPr>
          <a:xfrm>
            <a:off x="9372601" y="859312"/>
            <a:ext cx="2816679" cy="4929187"/>
          </a:xfrm>
          <a:prstGeom prst="rect">
            <a:avLst/>
          </a:prstGeom>
          <a:ln>
            <a:solidFill>
              <a:schemeClr val="bg2">
                <a:lumMod val="90000"/>
              </a:schemeClr>
            </a:solidFill>
          </a:ln>
        </p:spPr>
      </p:pic>
      <p:sp>
        <p:nvSpPr>
          <p:cNvPr id="7" name="Rectangle 6"/>
          <p:cNvSpPr/>
          <p:nvPr/>
        </p:nvSpPr>
        <p:spPr>
          <a:xfrm>
            <a:off x="167412" y="6112669"/>
            <a:ext cx="1189593" cy="4857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On clicking </a:t>
            </a:r>
            <a:endParaRPr lang="en-US" dirty="0">
              <a:solidFill>
                <a:schemeClr val="tx1"/>
              </a:solidFill>
            </a:endParaRPr>
          </a:p>
        </p:txBody>
      </p:sp>
      <p:sp>
        <p:nvSpPr>
          <p:cNvPr id="8" name="Rectangle 7"/>
          <p:cNvSpPr/>
          <p:nvPr/>
        </p:nvSpPr>
        <p:spPr>
          <a:xfrm>
            <a:off x="6279078" y="6086475"/>
            <a:ext cx="1790699" cy="4857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On clicking </a:t>
            </a:r>
            <a:endParaRPr lang="en-US" dirty="0">
              <a:solidFill>
                <a:schemeClr val="tx1"/>
              </a:solidFill>
            </a:endParaRPr>
          </a:p>
        </p:txBody>
      </p:sp>
      <p:sp>
        <p:nvSpPr>
          <p:cNvPr id="9" name="Rectangle 8"/>
          <p:cNvSpPr/>
          <p:nvPr/>
        </p:nvSpPr>
        <p:spPr>
          <a:xfrm>
            <a:off x="9372601" y="6081712"/>
            <a:ext cx="1790699" cy="4857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On clicking </a:t>
            </a:r>
            <a:endParaRPr lang="en-US" dirty="0">
              <a:solidFill>
                <a:schemeClr val="tx1"/>
              </a:solidFill>
            </a:endParaRPr>
          </a:p>
        </p:txBody>
      </p:sp>
      <p:sp>
        <p:nvSpPr>
          <p:cNvPr id="10" name="Rounded Rectangle 9"/>
          <p:cNvSpPr/>
          <p:nvPr/>
        </p:nvSpPr>
        <p:spPr>
          <a:xfrm>
            <a:off x="1361262" y="6222431"/>
            <a:ext cx="1190889" cy="345056"/>
          </a:xfrm>
          <a:prstGeom prst="roundRect">
            <a:avLst/>
          </a:prstGeom>
          <a:solidFill>
            <a:srgbClr val="C00000"/>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Pests Map</a:t>
            </a:r>
            <a:endParaRPr lang="en-US" dirty="0"/>
          </a:p>
        </p:txBody>
      </p:sp>
      <p:pic>
        <p:nvPicPr>
          <p:cNvPr id="11" name="Picture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813005" y="6141726"/>
            <a:ext cx="365746" cy="365746"/>
          </a:xfrm>
          <a:prstGeom prst="rect">
            <a:avLst/>
          </a:prstGeom>
        </p:spPr>
      </p:pic>
      <p:pic>
        <p:nvPicPr>
          <p:cNvPr id="12" name="Picture 11"/>
          <p:cNvPicPr>
            <a:picLocks noChangeAspect="1"/>
          </p:cNvPicPr>
          <p:nvPr/>
        </p:nvPicPr>
        <p:blipFill>
          <a:blip r:embed="rId7"/>
          <a:stretch>
            <a:fillRect/>
          </a:stretch>
        </p:blipFill>
        <p:spPr>
          <a:xfrm>
            <a:off x="10811184" y="6045415"/>
            <a:ext cx="537296" cy="558368"/>
          </a:xfrm>
          <a:prstGeom prst="ellipse">
            <a:avLst/>
          </a:prstGeom>
          <a:ln>
            <a:noFill/>
          </a:ln>
          <a:effectLst>
            <a:softEdge rad="112500"/>
          </a:effectLst>
        </p:spPr>
      </p:pic>
      <p:sp>
        <p:nvSpPr>
          <p:cNvPr id="13" name="Rectangle 12"/>
          <p:cNvSpPr/>
          <p:nvPr/>
        </p:nvSpPr>
        <p:spPr>
          <a:xfrm>
            <a:off x="247650" y="6567487"/>
            <a:ext cx="2569684" cy="3238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o</a:t>
            </a:r>
            <a:r>
              <a:rPr lang="en-US" dirty="0" smtClean="0">
                <a:solidFill>
                  <a:schemeClr val="tx1"/>
                </a:solidFill>
              </a:rPr>
              <a:t>n Sensor readings page</a:t>
            </a:r>
            <a:endParaRPr lang="en-US" dirty="0">
              <a:solidFill>
                <a:schemeClr val="tx1"/>
              </a:solidFill>
            </a:endParaRPr>
          </a:p>
        </p:txBody>
      </p:sp>
      <p:sp>
        <p:nvSpPr>
          <p:cNvPr id="14" name="Rectangle 13"/>
          <p:cNvSpPr/>
          <p:nvPr/>
        </p:nvSpPr>
        <p:spPr>
          <a:xfrm>
            <a:off x="6172639" y="6496050"/>
            <a:ext cx="2912145" cy="3238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o</a:t>
            </a:r>
            <a:r>
              <a:rPr lang="en-US" dirty="0" smtClean="0">
                <a:solidFill>
                  <a:schemeClr val="tx1"/>
                </a:solidFill>
              </a:rPr>
              <a:t>n Sensor readings page</a:t>
            </a:r>
            <a:endParaRPr lang="en-US" dirty="0">
              <a:solidFill>
                <a:schemeClr val="tx1"/>
              </a:solidFill>
            </a:endParaRPr>
          </a:p>
        </p:txBody>
      </p:sp>
      <p:sp>
        <p:nvSpPr>
          <p:cNvPr id="15" name="Rectangle 14"/>
          <p:cNvSpPr/>
          <p:nvPr/>
        </p:nvSpPr>
        <p:spPr>
          <a:xfrm>
            <a:off x="9372601" y="6500553"/>
            <a:ext cx="2912145" cy="3238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o</a:t>
            </a:r>
            <a:r>
              <a:rPr lang="en-US" dirty="0" smtClean="0">
                <a:solidFill>
                  <a:schemeClr val="tx1"/>
                </a:solidFill>
              </a:rPr>
              <a:t>n Sensor readings page</a:t>
            </a:r>
            <a:endParaRPr lang="en-US" dirty="0">
              <a:solidFill>
                <a:schemeClr val="tx1"/>
              </a:solidFill>
            </a:endParaRPr>
          </a:p>
        </p:txBody>
      </p:sp>
      <p:sp>
        <p:nvSpPr>
          <p:cNvPr id="18" name="Rectangle 17"/>
          <p:cNvSpPr/>
          <p:nvPr/>
        </p:nvSpPr>
        <p:spPr>
          <a:xfrm>
            <a:off x="2771776" y="6143625"/>
            <a:ext cx="1790699" cy="4857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On clicking </a:t>
            </a:r>
            <a:endParaRPr lang="en-US" dirty="0">
              <a:solidFill>
                <a:schemeClr val="tx1"/>
              </a:solidFill>
            </a:endParaRPr>
          </a:p>
        </p:txBody>
      </p:sp>
      <p:sp>
        <p:nvSpPr>
          <p:cNvPr id="20" name="Rectangle 19"/>
          <p:cNvSpPr/>
          <p:nvPr/>
        </p:nvSpPr>
        <p:spPr>
          <a:xfrm>
            <a:off x="2905564" y="6538912"/>
            <a:ext cx="2912145" cy="3238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o</a:t>
            </a:r>
            <a:r>
              <a:rPr lang="en-US" dirty="0" smtClean="0">
                <a:solidFill>
                  <a:schemeClr val="tx1"/>
                </a:solidFill>
              </a:rPr>
              <a:t>n Sensor readings page</a:t>
            </a:r>
            <a:endParaRPr lang="en-US" dirty="0">
              <a:solidFill>
                <a:schemeClr val="tx1"/>
              </a:solidFill>
            </a:endParaRPr>
          </a:p>
        </p:txBody>
      </p:sp>
      <p:pic>
        <p:nvPicPr>
          <p:cNvPr id="21" name="Picture 20"/>
          <p:cNvPicPr>
            <a:picLocks noChangeAspect="1"/>
          </p:cNvPicPr>
          <p:nvPr/>
        </p:nvPicPr>
        <p:blipFill>
          <a:blip r:embed="rId8"/>
          <a:stretch>
            <a:fillRect/>
          </a:stretch>
        </p:blipFill>
        <p:spPr>
          <a:xfrm>
            <a:off x="4342508" y="6141725"/>
            <a:ext cx="371475" cy="432327"/>
          </a:xfrm>
          <a:prstGeom prst="rect">
            <a:avLst/>
          </a:prstGeom>
        </p:spPr>
      </p:pic>
      <p:pic>
        <p:nvPicPr>
          <p:cNvPr id="22" name="Picture 21"/>
          <p:cNvPicPr>
            <a:picLocks noChangeAspect="1"/>
          </p:cNvPicPr>
          <p:nvPr/>
        </p:nvPicPr>
        <p:blipFill rotWithShape="1">
          <a:blip r:embed="rId9" cstate="print">
            <a:extLst>
              <a:ext uri="{28A0092B-C50C-407E-A947-70E740481C1C}">
                <a14:useLocalDpi xmlns:a14="http://schemas.microsoft.com/office/drawing/2010/main" val="0"/>
              </a:ext>
            </a:extLst>
          </a:blip>
          <a:srcRect t="3611"/>
          <a:stretch/>
        </p:blipFill>
        <p:spPr>
          <a:xfrm>
            <a:off x="3067103" y="804233"/>
            <a:ext cx="2951583" cy="4894054"/>
          </a:xfrm>
          <a:prstGeom prst="rect">
            <a:avLst/>
          </a:prstGeom>
        </p:spPr>
      </p:pic>
      <p:cxnSp>
        <p:nvCxnSpPr>
          <p:cNvPr id="25" name="Elbow Connector 24"/>
          <p:cNvCxnSpPr/>
          <p:nvPr/>
        </p:nvCxnSpPr>
        <p:spPr>
          <a:xfrm rot="16200000" flipV="1">
            <a:off x="3552381" y="2667447"/>
            <a:ext cx="1343026" cy="237231"/>
          </a:xfrm>
          <a:prstGeom prst="bentConnector3">
            <a:avLst>
              <a:gd name="adj1" fmla="val 50000"/>
            </a:avLst>
          </a:prstGeom>
          <a:ln w="76200"/>
        </p:spPr>
        <p:style>
          <a:lnRef idx="1">
            <a:schemeClr val="accent1"/>
          </a:lnRef>
          <a:fillRef idx="0">
            <a:schemeClr val="accent1"/>
          </a:fillRef>
          <a:effectRef idx="0">
            <a:schemeClr val="accent1"/>
          </a:effectRef>
          <a:fontRef idx="minor">
            <a:schemeClr val="tx1"/>
          </a:fontRef>
        </p:style>
      </p:cxnSp>
      <p:pic>
        <p:nvPicPr>
          <p:cNvPr id="32" name="Picture 31"/>
          <p:cNvPicPr>
            <a:picLocks noChangeAspect="1"/>
          </p:cNvPicPr>
          <p:nvPr/>
        </p:nvPicPr>
        <p:blipFill>
          <a:blip r:embed="rId10" cstate="print">
            <a:extLst>
              <a:ext uri="{BEBA8EAE-BF5A-486C-A8C5-ECC9F3942E4B}">
                <a14:imgProps xmlns:a14="http://schemas.microsoft.com/office/drawing/2010/main">
                  <a14:imgLayer r:embed="rId11">
                    <a14:imgEffect>
                      <a14:saturation sat="400000"/>
                    </a14:imgEffect>
                  </a14:imgLayer>
                </a14:imgProps>
              </a:ext>
              <a:ext uri="{28A0092B-C50C-407E-A947-70E740481C1C}">
                <a14:useLocalDpi xmlns:a14="http://schemas.microsoft.com/office/drawing/2010/main" val="0"/>
              </a:ext>
            </a:extLst>
          </a:blip>
          <a:stretch>
            <a:fillRect/>
          </a:stretch>
        </p:blipFill>
        <p:spPr>
          <a:xfrm flipH="1">
            <a:off x="3949019" y="1800223"/>
            <a:ext cx="312517" cy="314325"/>
          </a:xfrm>
          <a:prstGeom prst="ellipse">
            <a:avLst/>
          </a:prstGeom>
          <a:ln w="3175" cap="rnd">
            <a:solidFill>
              <a:srgbClr val="00B0F0"/>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cxnSp>
        <p:nvCxnSpPr>
          <p:cNvPr id="34" name="Straight Connector 33"/>
          <p:cNvCxnSpPr/>
          <p:nvPr/>
        </p:nvCxnSpPr>
        <p:spPr>
          <a:xfrm>
            <a:off x="4323461" y="3457576"/>
            <a:ext cx="239014"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768867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lum contrast="25000"/>
            <a:extLst>
              <a:ext uri="{28A0092B-C50C-407E-A947-70E740481C1C}">
                <a14:useLocalDpi xmlns:a14="http://schemas.microsoft.com/office/drawing/2010/main" val="0"/>
              </a:ext>
            </a:extLst>
          </a:blip>
          <a:srcRect l="8605" r="-2955" b="10610"/>
          <a:stretch/>
        </p:blipFill>
        <p:spPr>
          <a:xfrm>
            <a:off x="2510287" y="0"/>
            <a:ext cx="2510627" cy="5986732"/>
          </a:xfrm>
          <a:prstGeom prst="rect">
            <a:avLst/>
          </a:prstGeom>
        </p:spPr>
      </p:pic>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l="24114" t="5213" r="24514" b="16453"/>
          <a:stretch/>
        </p:blipFill>
        <p:spPr>
          <a:xfrm>
            <a:off x="-18721" y="0"/>
            <a:ext cx="2216990" cy="5986732"/>
          </a:xfrm>
          <a:prstGeom prst="rect">
            <a:avLst/>
          </a:prstGeom>
        </p:spPr>
      </p:pic>
      <p:sp>
        <p:nvSpPr>
          <p:cNvPr id="8" name="Rectangle 7"/>
          <p:cNvSpPr/>
          <p:nvPr/>
        </p:nvSpPr>
        <p:spPr>
          <a:xfrm>
            <a:off x="-1" y="6172200"/>
            <a:ext cx="2315937" cy="68580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smtClean="0">
                <a:solidFill>
                  <a:schemeClr val="tx1"/>
                </a:solidFill>
              </a:rPr>
              <a:t>Flow chart of Temperature/Humidity Sensor</a:t>
            </a:r>
            <a:endParaRPr lang="en-US" sz="1400" b="1" dirty="0">
              <a:solidFill>
                <a:schemeClr val="tx1"/>
              </a:solidFill>
            </a:endParaRPr>
          </a:p>
        </p:txBody>
      </p:sp>
      <p:sp>
        <p:nvSpPr>
          <p:cNvPr id="9" name="Rectangle 8"/>
          <p:cNvSpPr/>
          <p:nvPr/>
        </p:nvSpPr>
        <p:spPr>
          <a:xfrm>
            <a:off x="5881055" y="6335289"/>
            <a:ext cx="2402728" cy="53340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dirty="0">
                <a:solidFill>
                  <a:schemeClr val="tx1"/>
                </a:solidFill>
              </a:rPr>
              <a:t>P</a:t>
            </a:r>
            <a:r>
              <a:rPr lang="en-US" sz="1600" b="1" dirty="0" smtClean="0">
                <a:solidFill>
                  <a:schemeClr val="tx1"/>
                </a:solidFill>
              </a:rPr>
              <a:t>rocess implementation</a:t>
            </a:r>
            <a:endParaRPr lang="en-US" sz="1600" b="1" dirty="0">
              <a:solidFill>
                <a:schemeClr val="tx1"/>
              </a:solidFill>
            </a:endParaRPr>
          </a:p>
        </p:txBody>
      </p:sp>
      <p:sp>
        <p:nvSpPr>
          <p:cNvPr id="10" name="Rectangle 9"/>
          <p:cNvSpPr/>
          <p:nvPr/>
        </p:nvSpPr>
        <p:spPr>
          <a:xfrm>
            <a:off x="2607513" y="6344814"/>
            <a:ext cx="1903922" cy="51435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dirty="0" smtClean="0">
                <a:solidFill>
                  <a:schemeClr val="tx1"/>
                </a:solidFill>
              </a:rPr>
              <a:t>Soil moisture sensor</a:t>
            </a:r>
            <a:endParaRPr lang="en-US" sz="1600" b="1" dirty="0">
              <a:solidFill>
                <a:schemeClr val="tx1"/>
              </a:solidFill>
            </a:endParaRPr>
          </a:p>
        </p:txBody>
      </p:sp>
      <p:pic>
        <p:nvPicPr>
          <p:cNvPr id="19" name="Picture 1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34108" y="1"/>
            <a:ext cx="2949675" cy="6245524"/>
          </a:xfrm>
          <a:prstGeom prst="rect">
            <a:avLst/>
          </a:prstGeom>
        </p:spPr>
      </p:pic>
      <p:pic>
        <p:nvPicPr>
          <p:cNvPr id="2" name="Picture 1"/>
          <p:cNvPicPr>
            <a:picLocks noChangeAspect="1"/>
          </p:cNvPicPr>
          <p:nvPr/>
        </p:nvPicPr>
        <p:blipFill rotWithShape="1">
          <a:blip r:embed="rId5"/>
          <a:srcRect l="5255" r="3962" b="4823"/>
          <a:stretch/>
        </p:blipFill>
        <p:spPr>
          <a:xfrm>
            <a:off x="8488394" y="0"/>
            <a:ext cx="3623094" cy="6245525"/>
          </a:xfrm>
          <a:prstGeom prst="rect">
            <a:avLst/>
          </a:prstGeom>
        </p:spPr>
      </p:pic>
      <p:sp>
        <p:nvSpPr>
          <p:cNvPr id="11" name="Rectangle 10"/>
          <p:cNvSpPr/>
          <p:nvPr/>
        </p:nvSpPr>
        <p:spPr>
          <a:xfrm>
            <a:off x="9318487" y="6172200"/>
            <a:ext cx="2275756" cy="53340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smtClean="0">
                <a:solidFill>
                  <a:schemeClr val="tx1"/>
                </a:solidFill>
              </a:rPr>
              <a:t>System working</a:t>
            </a:r>
            <a:endParaRPr lang="en-US" b="1" dirty="0">
              <a:solidFill>
                <a:schemeClr val="tx1"/>
              </a:solidFill>
            </a:endParaRPr>
          </a:p>
        </p:txBody>
      </p:sp>
    </p:spTree>
    <p:extLst>
      <p:ext uri="{BB962C8B-B14F-4D97-AF65-F5344CB8AC3E}">
        <p14:creationId xmlns:p14="http://schemas.microsoft.com/office/powerpoint/2010/main" val="58840466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1218" y="569343"/>
            <a:ext cx="11609717" cy="5762895"/>
          </a:xfrm>
        </p:spPr>
        <p:txBody>
          <a:bodyPr>
            <a:normAutofit lnSpcReduction="10000"/>
          </a:bodyPr>
          <a:lstStyle/>
          <a:p>
            <a:pPr marL="0" indent="0">
              <a:buNone/>
            </a:pPr>
            <a:r>
              <a:rPr lang="en-US" sz="4000" b="1" dirty="0" smtClean="0">
                <a:solidFill>
                  <a:schemeClr val="accent6">
                    <a:lumMod val="75000"/>
                  </a:schemeClr>
                </a:solidFill>
              </a:rPr>
              <a:t>Smart Irrigation application currently </a:t>
            </a:r>
            <a:r>
              <a:rPr lang="en-US" sz="4000" b="1" dirty="0">
                <a:solidFill>
                  <a:schemeClr val="accent6">
                    <a:lumMod val="75000"/>
                  </a:schemeClr>
                </a:solidFill>
              </a:rPr>
              <a:t>provides 3 features </a:t>
            </a:r>
            <a:endParaRPr lang="en-US" sz="4000" b="1" dirty="0" smtClean="0">
              <a:solidFill>
                <a:schemeClr val="accent6">
                  <a:lumMod val="75000"/>
                </a:schemeClr>
              </a:solidFill>
            </a:endParaRPr>
          </a:p>
          <a:p>
            <a:endParaRPr lang="en-US" dirty="0" smtClean="0"/>
          </a:p>
          <a:p>
            <a:r>
              <a:rPr lang="en-US" dirty="0" smtClean="0"/>
              <a:t>1</a:t>
            </a:r>
            <a:r>
              <a:rPr lang="en-US" dirty="0"/>
              <a:t>. Monitoring of soil </a:t>
            </a:r>
            <a:r>
              <a:rPr lang="en-US" dirty="0" smtClean="0"/>
              <a:t>moisture, humidity </a:t>
            </a:r>
            <a:r>
              <a:rPr lang="en-US" dirty="0"/>
              <a:t>&amp; temperature for better understand with a graph output </a:t>
            </a:r>
            <a:endParaRPr lang="en-US" dirty="0" smtClean="0"/>
          </a:p>
          <a:p>
            <a:pPr marL="0" indent="0">
              <a:buNone/>
            </a:pPr>
            <a:endParaRPr lang="en-US" dirty="0" smtClean="0"/>
          </a:p>
          <a:p>
            <a:r>
              <a:rPr lang="en-US" dirty="0" smtClean="0"/>
              <a:t>2</a:t>
            </a:r>
            <a:r>
              <a:rPr lang="en-US" dirty="0"/>
              <a:t>. Provides motor switch connected with the hardware motor pump to irrigate the field on a single tab by the farmer</a:t>
            </a:r>
            <a:r>
              <a:rPr lang="en-US" dirty="0" smtClean="0"/>
              <a:t>.</a:t>
            </a:r>
          </a:p>
          <a:p>
            <a:pPr marL="0" indent="0">
              <a:buNone/>
            </a:pPr>
            <a:endParaRPr lang="en-US" dirty="0" smtClean="0"/>
          </a:p>
          <a:p>
            <a:r>
              <a:rPr lang="en-US" dirty="0" smtClean="0"/>
              <a:t>3</a:t>
            </a:r>
            <a:r>
              <a:rPr lang="en-US" dirty="0"/>
              <a:t>. Detects the pests present near any crop &amp; Provides a top view map of the field indicting </a:t>
            </a:r>
            <a:r>
              <a:rPr lang="en-US" dirty="0" smtClean="0"/>
              <a:t>vulnerable </a:t>
            </a:r>
            <a:r>
              <a:rPr lang="en-US" dirty="0"/>
              <a:t>crop areas of the field affected by </a:t>
            </a:r>
            <a:r>
              <a:rPr lang="en-US" dirty="0" err="1"/>
              <a:t>pests.The</a:t>
            </a:r>
            <a:r>
              <a:rPr lang="en-US" dirty="0"/>
              <a:t> end user of the </a:t>
            </a:r>
            <a:r>
              <a:rPr lang="en-US" dirty="0" smtClean="0"/>
              <a:t>smart irrigation </a:t>
            </a:r>
            <a:r>
              <a:rPr lang="en-US" dirty="0"/>
              <a:t>app will be a </a:t>
            </a:r>
            <a:r>
              <a:rPr lang="en-US" dirty="0" smtClean="0"/>
              <a:t>farmer.</a:t>
            </a:r>
            <a:endParaRPr lang="en-US" dirty="0"/>
          </a:p>
        </p:txBody>
      </p:sp>
    </p:spTree>
    <p:extLst>
      <p:ext uri="{BB962C8B-B14F-4D97-AF65-F5344CB8AC3E}">
        <p14:creationId xmlns:p14="http://schemas.microsoft.com/office/powerpoint/2010/main" val="41676092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A3C946D">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571500"/>
            <a:ext cx="12192000" cy="6001827"/>
          </a:xfrm>
          <a:prstGeom prst="rect">
            <a:avLst/>
          </a:prstGeom>
        </p:spPr>
      </p:pic>
      <p:sp>
        <p:nvSpPr>
          <p:cNvPr id="2" name="Rectangle 1"/>
          <p:cNvSpPr/>
          <p:nvPr/>
        </p:nvSpPr>
        <p:spPr>
          <a:xfrm>
            <a:off x="2028825" y="0"/>
            <a:ext cx="8562976" cy="6477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smtClean="0">
                <a:solidFill>
                  <a:schemeClr val="accent6">
                    <a:lumMod val="50000"/>
                  </a:schemeClr>
                </a:solidFill>
              </a:rPr>
              <a:t>Animated representation of Smart Irrigation</a:t>
            </a:r>
            <a:endParaRPr lang="en-US" sz="3200" b="1" dirty="0">
              <a:solidFill>
                <a:schemeClr val="accent6">
                  <a:lumMod val="50000"/>
                </a:schemeClr>
              </a:solidFill>
            </a:endParaRPr>
          </a:p>
        </p:txBody>
      </p:sp>
    </p:spTree>
    <p:extLst>
      <p:ext uri="{BB962C8B-B14F-4D97-AF65-F5344CB8AC3E}">
        <p14:creationId xmlns:p14="http://schemas.microsoft.com/office/powerpoint/2010/main" val="73741917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9"/>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9"/>
                                        </p:tgtEl>
                                      </p:cBhvr>
                                    </p:cmd>
                                  </p:childTnLst>
                                </p:cTn>
                              </p:par>
                            </p:childTnLst>
                          </p:cTn>
                        </p:par>
                      </p:childTnLst>
                    </p:cTn>
                  </p:par>
                </p:childTnLst>
              </p:cTn>
              <p:nextCondLst>
                <p:cond evt="onClick" delay="0">
                  <p:tgtEl>
                    <p:spTgt spid="9"/>
                  </p:tgtEl>
                </p:cond>
              </p:nextCondLst>
            </p:seq>
            <p:video>
              <p:cMediaNode vol="80000">
                <p:cTn id="7" fill="hold" display="0">
                  <p:stCondLst>
                    <p:cond delay="indefinite"/>
                  </p:stCondLst>
                </p:cTn>
                <p:tgtEl>
                  <p:spTgt spid="9"/>
                </p:tgtEl>
              </p:cMediaNode>
            </p:vide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02256" y="2649537"/>
            <a:ext cx="10515600" cy="4351338"/>
          </a:xfrm>
        </p:spPr>
        <p:txBody>
          <a:bodyPr>
            <a:normAutofit/>
          </a:bodyPr>
          <a:lstStyle/>
          <a:p>
            <a:pPr algn="ctr"/>
            <a:r>
              <a:rPr lang="en-US" sz="4000" dirty="0" smtClean="0"/>
              <a:t>Thank you</a:t>
            </a:r>
            <a:endParaRPr lang="en-US" sz="4000" dirty="0"/>
          </a:p>
        </p:txBody>
      </p:sp>
    </p:spTree>
    <p:extLst>
      <p:ext uri="{BB962C8B-B14F-4D97-AF65-F5344CB8AC3E}">
        <p14:creationId xmlns:p14="http://schemas.microsoft.com/office/powerpoint/2010/main" val="27848147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02860" cy="6858000"/>
          </a:xfrm>
          <a:prstGeom prst="rect">
            <a:avLst/>
          </a:prstGeom>
        </p:spPr>
      </p:pic>
    </p:spTree>
    <p:extLst>
      <p:ext uri="{BB962C8B-B14F-4D97-AF65-F5344CB8AC3E}">
        <p14:creationId xmlns:p14="http://schemas.microsoft.com/office/powerpoint/2010/main" val="409007612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07500" cy="6858000"/>
          </a:xfrm>
        </p:spPr>
      </p:pic>
    </p:spTree>
    <p:extLst>
      <p:ext uri="{BB962C8B-B14F-4D97-AF65-F5344CB8AC3E}">
        <p14:creationId xmlns:p14="http://schemas.microsoft.com/office/powerpoint/2010/main" val="316711378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D743BED">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lum bright="-1000" contrast="-4000"/>
          </a:blip>
          <a:stretch>
            <a:fillRect/>
          </a:stretch>
        </p:blipFill>
        <p:spPr>
          <a:xfrm>
            <a:off x="-60385" y="0"/>
            <a:ext cx="12192000" cy="7442833"/>
          </a:xfrm>
        </p:spPr>
      </p:pic>
    </p:spTree>
    <p:extLst>
      <p:ext uri="{BB962C8B-B14F-4D97-AF65-F5344CB8AC3E}">
        <p14:creationId xmlns:p14="http://schemas.microsoft.com/office/powerpoint/2010/main" val="386440532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854945"/>
            <a:ext cx="9144000" cy="387260"/>
          </a:xfrm>
        </p:spPr>
        <p:txBody>
          <a:bodyPr>
            <a:normAutofit fontScale="90000"/>
          </a:bodyPr>
          <a:lstStyle/>
          <a:p>
            <a:r>
              <a:rPr lang="en-US" b="1" dirty="0" smtClean="0">
                <a:solidFill>
                  <a:schemeClr val="accent6">
                    <a:lumMod val="50000"/>
                  </a:schemeClr>
                </a:solidFill>
              </a:rPr>
              <a:t>Smart Irrigation</a:t>
            </a:r>
            <a:endParaRPr lang="en-US" b="1" dirty="0">
              <a:solidFill>
                <a:schemeClr val="accent6">
                  <a:lumMod val="50000"/>
                </a:schemeClr>
              </a:solidFill>
            </a:endParaRPr>
          </a:p>
        </p:txBody>
      </p:sp>
      <p:sp>
        <p:nvSpPr>
          <p:cNvPr id="3" name="Subtitle 2"/>
          <p:cNvSpPr>
            <a:spLocks noGrp="1"/>
          </p:cNvSpPr>
          <p:nvPr>
            <p:ph type="subTitle" idx="1"/>
          </p:nvPr>
        </p:nvSpPr>
        <p:spPr>
          <a:xfrm>
            <a:off x="329241" y="1385049"/>
            <a:ext cx="11533517" cy="5283169"/>
          </a:xfrm>
        </p:spPr>
        <p:txBody>
          <a:bodyPr>
            <a:normAutofit/>
          </a:bodyPr>
          <a:lstStyle/>
          <a:p>
            <a:pPr algn="l"/>
            <a:r>
              <a:rPr lang="en-US" b="1" dirty="0" smtClean="0"/>
              <a:t>Introduction</a:t>
            </a:r>
            <a:r>
              <a:rPr lang="en-US" dirty="0" smtClean="0"/>
              <a:t>: </a:t>
            </a:r>
          </a:p>
          <a:p>
            <a:pPr marL="342900" indent="-342900" algn="l">
              <a:buFont typeface="Arial" panose="020B0604020202020204" pitchFamily="34" charset="0"/>
              <a:buChar char="•"/>
            </a:pPr>
            <a:r>
              <a:rPr lang="en-US" dirty="0" smtClean="0"/>
              <a:t>Agriculture is the unquestionably the largest livelihood provider in India. With rising population, there is a need for increased agricultural production. In order to support greater production in farms, the requirement of the amount of fresh water used in irrigation also rises.</a:t>
            </a:r>
          </a:p>
          <a:p>
            <a:pPr marL="342900" indent="-342900" algn="l">
              <a:buFont typeface="Arial" panose="020B0604020202020204" pitchFamily="34" charset="0"/>
              <a:buChar char="•"/>
            </a:pPr>
            <a:r>
              <a:rPr lang="en-US" dirty="0" smtClean="0"/>
              <a:t>We tend to propose a solution of developing an automated irrigation system using </a:t>
            </a:r>
            <a:r>
              <a:rPr lang="en-US" dirty="0" err="1" smtClean="0"/>
              <a:t>IoT</a:t>
            </a:r>
            <a:r>
              <a:rPr lang="en-US" dirty="0" smtClean="0"/>
              <a:t> that could be controlled through mobile application.</a:t>
            </a:r>
          </a:p>
          <a:p>
            <a:pPr algn="l"/>
            <a:r>
              <a:rPr lang="en-US" b="1" dirty="0" smtClean="0"/>
              <a:t>Idea Explanation:</a:t>
            </a:r>
          </a:p>
          <a:p>
            <a:pPr marL="342900" indent="-342900" algn="l">
              <a:buFont typeface="Arial" panose="020B0604020202020204" pitchFamily="34" charset="0"/>
              <a:buChar char="•"/>
            </a:pPr>
            <a:r>
              <a:rPr lang="en-US" dirty="0" smtClean="0"/>
              <a:t>Our </a:t>
            </a:r>
            <a:r>
              <a:rPr lang="en-US" dirty="0" err="1"/>
              <a:t>I</a:t>
            </a:r>
            <a:r>
              <a:rPr lang="en-US" dirty="0" err="1" smtClean="0"/>
              <a:t>oT</a:t>
            </a:r>
            <a:r>
              <a:rPr lang="en-US" dirty="0" smtClean="0"/>
              <a:t> based application will work to minimize the number of workers in a crop field, control and save water and electricity, Increase agricultural production using small quantities of water, minimize manual intervention in watering operations with increasing watering speed and preserving plants from fungi.</a:t>
            </a:r>
          </a:p>
        </p:txBody>
      </p:sp>
    </p:spTree>
    <p:extLst>
      <p:ext uri="{BB962C8B-B14F-4D97-AF65-F5344CB8AC3E}">
        <p14:creationId xmlns:p14="http://schemas.microsoft.com/office/powerpoint/2010/main" val="415423498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6238" y="266245"/>
            <a:ext cx="8642230" cy="770462"/>
          </a:xfrm>
        </p:spPr>
        <p:txBody>
          <a:bodyPr>
            <a:normAutofit/>
          </a:bodyPr>
          <a:lstStyle/>
          <a:p>
            <a:r>
              <a:rPr lang="en-US" b="1" dirty="0" smtClean="0"/>
              <a:t>Block Diagram</a:t>
            </a:r>
            <a:endParaRPr lang="en-US" b="1" dirty="0"/>
          </a:p>
        </p:txBody>
      </p:sp>
      <p:sp>
        <p:nvSpPr>
          <p:cNvPr id="8" name="Rounded Rectangle 7"/>
          <p:cNvSpPr/>
          <p:nvPr/>
        </p:nvSpPr>
        <p:spPr>
          <a:xfrm>
            <a:off x="3688819" y="1222523"/>
            <a:ext cx="1526875" cy="13892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YL69 Soil Moisture Sensor</a:t>
            </a:r>
            <a:endParaRPr lang="en-US" dirty="0"/>
          </a:p>
        </p:txBody>
      </p:sp>
      <p:sp>
        <p:nvSpPr>
          <p:cNvPr id="9" name="Rounded Rectangle 8"/>
          <p:cNvSpPr/>
          <p:nvPr/>
        </p:nvSpPr>
        <p:spPr>
          <a:xfrm>
            <a:off x="1710983" y="1870433"/>
            <a:ext cx="1526875" cy="13892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LM35</a:t>
            </a:r>
          </a:p>
          <a:p>
            <a:pPr algn="ctr"/>
            <a:r>
              <a:rPr lang="en-US" dirty="0" smtClean="0"/>
              <a:t>Temperature Sensor</a:t>
            </a:r>
            <a:endParaRPr lang="en-US" dirty="0"/>
          </a:p>
        </p:txBody>
      </p:sp>
      <p:sp>
        <p:nvSpPr>
          <p:cNvPr id="10" name="Rounded Rectangle 9"/>
          <p:cNvSpPr/>
          <p:nvPr/>
        </p:nvSpPr>
        <p:spPr>
          <a:xfrm>
            <a:off x="5620686" y="1423468"/>
            <a:ext cx="1526875" cy="13892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DHT11</a:t>
            </a:r>
          </a:p>
          <a:p>
            <a:pPr algn="ctr"/>
            <a:r>
              <a:rPr lang="en-US" dirty="0" smtClean="0"/>
              <a:t>Humidity Sensor</a:t>
            </a:r>
            <a:endParaRPr lang="en-US" dirty="0"/>
          </a:p>
        </p:txBody>
      </p:sp>
      <p:sp>
        <p:nvSpPr>
          <p:cNvPr id="11" name="Rounded Rectangle 10"/>
          <p:cNvSpPr/>
          <p:nvPr/>
        </p:nvSpPr>
        <p:spPr>
          <a:xfrm>
            <a:off x="6596645" y="4725534"/>
            <a:ext cx="1526875" cy="13892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Relay</a:t>
            </a:r>
            <a:endParaRPr lang="en-US" dirty="0"/>
          </a:p>
        </p:txBody>
      </p:sp>
      <p:sp>
        <p:nvSpPr>
          <p:cNvPr id="12" name="Rounded Rectangle 11"/>
          <p:cNvSpPr/>
          <p:nvPr/>
        </p:nvSpPr>
        <p:spPr>
          <a:xfrm>
            <a:off x="1128906" y="5418923"/>
            <a:ext cx="1526875" cy="13892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t>Power Supply</a:t>
            </a:r>
            <a:endParaRPr lang="en-US" sz="2000" dirty="0"/>
          </a:p>
        </p:txBody>
      </p:sp>
      <p:sp>
        <p:nvSpPr>
          <p:cNvPr id="14" name="Oval 13"/>
          <p:cNvSpPr/>
          <p:nvPr/>
        </p:nvSpPr>
        <p:spPr>
          <a:xfrm>
            <a:off x="3688819" y="3907597"/>
            <a:ext cx="1984077" cy="192369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Arduino Micro Controller</a:t>
            </a:r>
            <a:endParaRPr lang="en-US" dirty="0"/>
          </a:p>
        </p:txBody>
      </p:sp>
      <p:sp>
        <p:nvSpPr>
          <p:cNvPr id="15" name="Rounded Rectangle 14"/>
          <p:cNvSpPr/>
          <p:nvPr/>
        </p:nvSpPr>
        <p:spPr>
          <a:xfrm>
            <a:off x="8616191" y="4748936"/>
            <a:ext cx="1164555" cy="137611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Motor</a:t>
            </a:r>
            <a:endParaRPr lang="en-US" dirty="0"/>
          </a:p>
        </p:txBody>
      </p:sp>
      <p:sp>
        <p:nvSpPr>
          <p:cNvPr id="16" name="Rounded Rectangle 15"/>
          <p:cNvSpPr/>
          <p:nvPr/>
        </p:nvSpPr>
        <p:spPr>
          <a:xfrm>
            <a:off x="10246573" y="4750576"/>
            <a:ext cx="1109934" cy="136297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Mobile Device</a:t>
            </a:r>
            <a:endParaRPr lang="en-US" dirty="0"/>
          </a:p>
        </p:txBody>
      </p:sp>
      <p:sp>
        <p:nvSpPr>
          <p:cNvPr id="21" name="Rounded Rectangle 20"/>
          <p:cNvSpPr/>
          <p:nvPr/>
        </p:nvSpPr>
        <p:spPr>
          <a:xfrm>
            <a:off x="983484" y="3574386"/>
            <a:ext cx="1526875" cy="13892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GSM GPRS SIM900A modem </a:t>
            </a:r>
          </a:p>
        </p:txBody>
      </p:sp>
      <p:sp>
        <p:nvSpPr>
          <p:cNvPr id="3" name="Down Arrow 2"/>
          <p:cNvSpPr/>
          <p:nvPr/>
        </p:nvSpPr>
        <p:spPr>
          <a:xfrm>
            <a:off x="4244258" y="2702053"/>
            <a:ext cx="591259" cy="111526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Down Arrow 21"/>
          <p:cNvSpPr/>
          <p:nvPr/>
        </p:nvSpPr>
        <p:spPr>
          <a:xfrm rot="19296013">
            <a:off x="3241465" y="3150323"/>
            <a:ext cx="595668" cy="113648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Down Arrow 23"/>
          <p:cNvSpPr/>
          <p:nvPr/>
        </p:nvSpPr>
        <p:spPr>
          <a:xfrm rot="1182163">
            <a:off x="5347083" y="2881510"/>
            <a:ext cx="633414" cy="118258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Down Arrow 24"/>
          <p:cNvSpPr/>
          <p:nvPr/>
        </p:nvSpPr>
        <p:spPr>
          <a:xfrm rot="16200000">
            <a:off x="2822159" y="4248807"/>
            <a:ext cx="620697" cy="95345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Down Arrow 25"/>
          <p:cNvSpPr/>
          <p:nvPr/>
        </p:nvSpPr>
        <p:spPr>
          <a:xfrm rot="13960740">
            <a:off x="2925157" y="5115294"/>
            <a:ext cx="595668" cy="113648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Arrow 6"/>
          <p:cNvSpPr/>
          <p:nvPr/>
        </p:nvSpPr>
        <p:spPr>
          <a:xfrm>
            <a:off x="8232316" y="5302666"/>
            <a:ext cx="301924" cy="25879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ight Arrow 26"/>
          <p:cNvSpPr/>
          <p:nvPr/>
        </p:nvSpPr>
        <p:spPr>
          <a:xfrm>
            <a:off x="9862697" y="5325967"/>
            <a:ext cx="316307" cy="2728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p:cNvSpPr/>
          <p:nvPr/>
        </p:nvSpPr>
        <p:spPr>
          <a:xfrm>
            <a:off x="5696781" y="4968775"/>
            <a:ext cx="791068" cy="69201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ed Rectangle 19"/>
          <p:cNvSpPr/>
          <p:nvPr/>
        </p:nvSpPr>
        <p:spPr>
          <a:xfrm>
            <a:off x="6851356" y="2939018"/>
            <a:ext cx="1526875" cy="13892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Acoustic </a:t>
            </a:r>
            <a:r>
              <a:rPr lang="en-US" dirty="0" smtClean="0"/>
              <a:t>Sensor</a:t>
            </a:r>
            <a:endParaRPr lang="en-US" dirty="0"/>
          </a:p>
        </p:txBody>
      </p:sp>
      <p:sp>
        <p:nvSpPr>
          <p:cNvPr id="23" name="Down Arrow 22"/>
          <p:cNvSpPr/>
          <p:nvPr/>
        </p:nvSpPr>
        <p:spPr>
          <a:xfrm rot="4189280">
            <a:off x="5883633" y="3700768"/>
            <a:ext cx="595668" cy="113648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0816724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93451"/>
            <a:ext cx="10515600" cy="1080078"/>
          </a:xfrm>
        </p:spPr>
        <p:txBody>
          <a:bodyPr/>
          <a:lstStyle/>
          <a:p>
            <a:r>
              <a:rPr lang="en-US" b="1" dirty="0" smtClean="0">
                <a:solidFill>
                  <a:schemeClr val="accent6">
                    <a:lumMod val="75000"/>
                  </a:schemeClr>
                </a:solidFill>
              </a:rPr>
              <a:t>Hardware Components Required</a:t>
            </a:r>
            <a:endParaRPr lang="en-US" b="1" dirty="0">
              <a:solidFill>
                <a:schemeClr val="accent6">
                  <a:lumMod val="75000"/>
                </a:schemeClr>
              </a:solidFill>
            </a:endParaRPr>
          </a:p>
        </p:txBody>
      </p:sp>
      <p:sp>
        <p:nvSpPr>
          <p:cNvPr id="3" name="Content Placeholder 2"/>
          <p:cNvSpPr>
            <a:spLocks noGrp="1"/>
          </p:cNvSpPr>
          <p:nvPr>
            <p:ph idx="1"/>
          </p:nvPr>
        </p:nvSpPr>
        <p:spPr>
          <a:xfrm>
            <a:off x="106572" y="827323"/>
            <a:ext cx="11353800" cy="5480948"/>
          </a:xfrm>
        </p:spPr>
        <p:txBody>
          <a:bodyPr>
            <a:noAutofit/>
          </a:bodyPr>
          <a:lstStyle/>
          <a:p>
            <a:pPr marL="514350" indent="-514350">
              <a:buFont typeface="+mj-lt"/>
              <a:buAutoNum type="arabicPeriod"/>
            </a:pPr>
            <a:r>
              <a:rPr lang="en-US" sz="1600" dirty="0"/>
              <a:t>Arduino Micro </a:t>
            </a:r>
            <a:r>
              <a:rPr lang="en-US" sz="1600" dirty="0" smtClean="0"/>
              <a:t>Controller</a:t>
            </a:r>
          </a:p>
          <a:p>
            <a:pPr marL="342900" indent="-342900">
              <a:buFont typeface="+mj-lt"/>
              <a:buAutoNum type="arabicPeriod"/>
            </a:pPr>
            <a:endParaRPr lang="en-US" sz="1600" dirty="0"/>
          </a:p>
          <a:p>
            <a:pPr marL="514350" indent="-514350">
              <a:buFont typeface="+mj-lt"/>
              <a:buAutoNum type="arabicPeriod"/>
            </a:pPr>
            <a:r>
              <a:rPr lang="en-US" sz="1600" dirty="0"/>
              <a:t>YL69 Soil Moisture </a:t>
            </a:r>
            <a:r>
              <a:rPr lang="en-US" sz="1600" dirty="0" smtClean="0"/>
              <a:t>Sensor</a:t>
            </a:r>
          </a:p>
          <a:p>
            <a:pPr marL="342900" indent="-342900">
              <a:buFont typeface="+mj-lt"/>
              <a:buAutoNum type="arabicPeriod"/>
            </a:pPr>
            <a:endParaRPr lang="en-US" sz="1600" dirty="0" smtClean="0"/>
          </a:p>
          <a:p>
            <a:pPr marL="514350" indent="-514350">
              <a:buFont typeface="+mj-lt"/>
              <a:buAutoNum type="arabicPeriod"/>
            </a:pPr>
            <a:r>
              <a:rPr lang="en-US" sz="1600" dirty="0" smtClean="0"/>
              <a:t>LM35 Temperature Sensor</a:t>
            </a:r>
          </a:p>
          <a:p>
            <a:pPr marL="342900" indent="-342900">
              <a:buFont typeface="+mj-lt"/>
              <a:buAutoNum type="arabicPeriod"/>
            </a:pPr>
            <a:endParaRPr lang="en-US" sz="1600" dirty="0" smtClean="0"/>
          </a:p>
          <a:p>
            <a:pPr marL="514350" indent="-514350">
              <a:buFont typeface="+mj-lt"/>
              <a:buAutoNum type="arabicPeriod"/>
            </a:pPr>
            <a:r>
              <a:rPr lang="en-US" sz="1600" dirty="0" smtClean="0"/>
              <a:t>DHT11 Humidity Sensor</a:t>
            </a:r>
          </a:p>
          <a:p>
            <a:pPr marL="342900" indent="-342900">
              <a:buFont typeface="+mj-lt"/>
              <a:buAutoNum type="arabicPeriod"/>
            </a:pPr>
            <a:endParaRPr lang="en-US" sz="1600" dirty="0" smtClean="0"/>
          </a:p>
          <a:p>
            <a:pPr marL="514350" indent="-514350">
              <a:buFont typeface="+mj-lt"/>
              <a:buAutoNum type="arabicPeriod"/>
            </a:pPr>
            <a:r>
              <a:rPr lang="en-US" sz="1600" dirty="0" smtClean="0"/>
              <a:t>Acoustic sensor</a:t>
            </a:r>
          </a:p>
          <a:p>
            <a:pPr marL="342900" indent="-342900">
              <a:buFont typeface="+mj-lt"/>
              <a:buAutoNum type="arabicPeriod"/>
            </a:pPr>
            <a:endParaRPr lang="en-US" sz="1600" dirty="0" smtClean="0"/>
          </a:p>
          <a:p>
            <a:pPr marL="514350" indent="-514350">
              <a:buFont typeface="+mj-lt"/>
              <a:buAutoNum type="arabicPeriod"/>
            </a:pPr>
            <a:r>
              <a:rPr lang="en-US" sz="1600" dirty="0" smtClean="0"/>
              <a:t>Relay</a:t>
            </a:r>
          </a:p>
          <a:p>
            <a:pPr marL="342900" indent="-342900">
              <a:buFont typeface="+mj-lt"/>
              <a:buAutoNum type="arabicPeriod"/>
            </a:pPr>
            <a:endParaRPr lang="en-US" sz="1600" dirty="0" smtClean="0"/>
          </a:p>
          <a:p>
            <a:pPr marL="514350" indent="-514350">
              <a:buFont typeface="+mj-lt"/>
              <a:buAutoNum type="arabicPeriod"/>
            </a:pPr>
            <a:r>
              <a:rPr lang="en-US" sz="1600" dirty="0"/>
              <a:t>GSM GPRS SIM900A modem </a:t>
            </a:r>
          </a:p>
          <a:p>
            <a:pPr marL="514350" indent="-514350">
              <a:buFont typeface="+mj-lt"/>
              <a:buAutoNum type="arabicPeriod"/>
            </a:pPr>
            <a:endParaRPr lang="en-US" sz="1600" dirty="0" smtClean="0"/>
          </a:p>
          <a:p>
            <a:pPr marL="514350" indent="-514350">
              <a:buFont typeface="+mj-lt"/>
              <a:buAutoNum type="arabicPeriod"/>
            </a:pPr>
            <a:r>
              <a:rPr lang="en-US" sz="1600" dirty="0" smtClean="0"/>
              <a:t>Rechargeable battery for Power Supply</a:t>
            </a:r>
          </a:p>
          <a:p>
            <a:pPr marL="514350" indent="-514350">
              <a:buFont typeface="+mj-lt"/>
              <a:buAutoNum type="arabicPeriod"/>
            </a:pPr>
            <a:r>
              <a:rPr lang="en-US" sz="1600" dirty="0" smtClean="0"/>
              <a:t>Pump</a:t>
            </a:r>
            <a:endParaRPr lang="en-US" sz="1600" dirty="0"/>
          </a:p>
          <a:p>
            <a:pPr marL="514350" indent="-514350">
              <a:buFont typeface="+mj-lt"/>
              <a:buAutoNum type="arabicPeriod"/>
            </a:pPr>
            <a:endParaRPr lang="en-US" sz="1600" dirty="0"/>
          </a:p>
          <a:p>
            <a:pPr marL="342900" indent="-342900">
              <a:buFont typeface="+mj-lt"/>
              <a:buAutoNum type="arabicPeriod"/>
            </a:pPr>
            <a:endParaRPr lang="en-US" sz="1600" dirty="0"/>
          </a:p>
          <a:p>
            <a:pPr marL="342900" indent="-342900">
              <a:buFont typeface="+mj-lt"/>
              <a:buAutoNum type="arabicPeriod"/>
            </a:pPr>
            <a:endParaRPr lang="en-US" sz="1600" dirty="0" smtClean="0"/>
          </a:p>
          <a:p>
            <a:pPr marL="342900" indent="-342900">
              <a:buFont typeface="+mj-lt"/>
              <a:buAutoNum type="arabicPeriod"/>
            </a:pPr>
            <a:endParaRPr lang="en-US" sz="1600" dirty="0" smtClean="0"/>
          </a:p>
          <a:p>
            <a:pPr marL="342900" indent="-342900">
              <a:buFont typeface="+mj-lt"/>
              <a:buAutoNum type="arabicPeriod"/>
            </a:pPr>
            <a:endParaRPr lang="en-US" sz="1600" dirty="0"/>
          </a:p>
          <a:p>
            <a:pPr marL="342900" indent="-342900">
              <a:buFont typeface="+mj-lt"/>
              <a:buAutoNum type="arabicPeriod"/>
            </a:pPr>
            <a:endParaRPr lang="en-US" sz="1600" dirty="0"/>
          </a:p>
          <a:p>
            <a:pPr marL="342900" indent="-342900">
              <a:buFont typeface="+mj-lt"/>
              <a:buAutoNum type="arabicPeriod"/>
            </a:pPr>
            <a:endParaRPr lang="en-US" sz="1600" dirty="0"/>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7175" t="-1416" r="5436" b="18462"/>
          <a:stretch/>
        </p:blipFill>
        <p:spPr>
          <a:xfrm>
            <a:off x="4451669" y="913411"/>
            <a:ext cx="2363203" cy="1492370"/>
          </a:xfrm>
          <a:prstGeom prst="rect">
            <a:avLst/>
          </a:prstGeom>
        </p:spPr>
      </p:pic>
      <p:pic>
        <p:nvPicPr>
          <p:cNvPr id="6" name="Content Placeholder 3"/>
          <p:cNvPicPr>
            <a:picLocks noChangeAspect="1"/>
          </p:cNvPicPr>
          <p:nvPr/>
        </p:nvPicPr>
        <p:blipFill rotWithShape="1">
          <a:blip r:embed="rId3">
            <a:extLst>
              <a:ext uri="{28A0092B-C50C-407E-A947-70E740481C1C}">
                <a14:useLocalDpi xmlns:a14="http://schemas.microsoft.com/office/drawing/2010/main" val="0"/>
              </a:ext>
            </a:extLst>
          </a:blip>
          <a:srcRect l="22600" t="18122" r="16150" b="42965"/>
          <a:stretch/>
        </p:blipFill>
        <p:spPr>
          <a:xfrm>
            <a:off x="4506308" y="3830820"/>
            <a:ext cx="2286000" cy="1247119"/>
          </a:xfrm>
          <a:prstGeom prst="rect">
            <a:avLst/>
          </a:prstGeom>
        </p:spPr>
      </p:pic>
      <p:pic>
        <p:nvPicPr>
          <p:cNvPr id="7" name="Picture 6"/>
          <p:cNvPicPr>
            <a:picLocks noChangeAspect="1"/>
          </p:cNvPicPr>
          <p:nvPr/>
        </p:nvPicPr>
        <p:blipFill rotWithShape="1">
          <a:blip r:embed="rId4">
            <a:extLst>
              <a:ext uri="{28A0092B-C50C-407E-A947-70E740481C1C}">
                <a14:useLocalDpi xmlns:a14="http://schemas.microsoft.com/office/drawing/2010/main" val="0"/>
              </a:ext>
            </a:extLst>
          </a:blip>
          <a:srcRect l="32364" r="33890" b="1359"/>
          <a:stretch/>
        </p:blipFill>
        <p:spPr>
          <a:xfrm rot="16200000">
            <a:off x="4977162" y="1944627"/>
            <a:ext cx="1235015" cy="2286001"/>
          </a:xfrm>
          <a:prstGeom prst="rect">
            <a:avLst/>
          </a:prstGeom>
        </p:spPr>
      </p:pic>
      <p:pic>
        <p:nvPicPr>
          <p:cNvPr id="8" name="Picture 7"/>
          <p:cNvPicPr>
            <a:picLocks noChangeAspect="1"/>
          </p:cNvPicPr>
          <p:nvPr/>
        </p:nvPicPr>
        <p:blipFill rotWithShape="1">
          <a:blip r:embed="rId5">
            <a:extLst>
              <a:ext uri="{28A0092B-C50C-407E-A947-70E740481C1C}">
                <a14:useLocalDpi xmlns:a14="http://schemas.microsoft.com/office/drawing/2010/main" val="0"/>
              </a:ext>
            </a:extLst>
          </a:blip>
          <a:srcRect l="15650" t="6473" r="18155" b="6328"/>
          <a:stretch/>
        </p:blipFill>
        <p:spPr>
          <a:xfrm>
            <a:off x="4451670" y="5004490"/>
            <a:ext cx="2458094" cy="1853510"/>
          </a:xfrm>
          <a:prstGeom prst="rect">
            <a:avLst/>
          </a:prstGeom>
        </p:spPr>
      </p:pic>
      <p:pic>
        <p:nvPicPr>
          <p:cNvPr id="9" name="Picture 8"/>
          <p:cNvPicPr>
            <a:picLocks noChangeAspect="1"/>
          </p:cNvPicPr>
          <p:nvPr/>
        </p:nvPicPr>
        <p:blipFill rotWithShape="1">
          <a:blip r:embed="rId6">
            <a:extLst>
              <a:ext uri="{28A0092B-C50C-407E-A947-70E740481C1C}">
                <a14:useLocalDpi xmlns:a14="http://schemas.microsoft.com/office/drawing/2010/main" val="0"/>
              </a:ext>
            </a:extLst>
          </a:blip>
          <a:srcRect l="10184" t="3805" r="9824" b="9974"/>
          <a:stretch/>
        </p:blipFill>
        <p:spPr>
          <a:xfrm>
            <a:off x="8328613" y="-3328"/>
            <a:ext cx="2299130" cy="1329982"/>
          </a:xfrm>
          <a:prstGeom prst="rect">
            <a:avLst/>
          </a:prstGeom>
        </p:spPr>
      </p:pic>
      <p:pic>
        <p:nvPicPr>
          <p:cNvPr id="10" name="Picture 9"/>
          <p:cNvPicPr>
            <a:picLocks noChangeAspect="1"/>
          </p:cNvPicPr>
          <p:nvPr/>
        </p:nvPicPr>
        <p:blipFill rotWithShape="1">
          <a:blip r:embed="rId7"/>
          <a:srcRect l="13024" t="30854"/>
          <a:stretch/>
        </p:blipFill>
        <p:spPr>
          <a:xfrm>
            <a:off x="8223785" y="2896303"/>
            <a:ext cx="2196877" cy="1476583"/>
          </a:xfrm>
          <a:prstGeom prst="rect">
            <a:avLst/>
          </a:prstGeom>
        </p:spPr>
      </p:pic>
      <p:pic>
        <p:nvPicPr>
          <p:cNvPr id="1026" name="Picture 2" descr="SIM900A GSM Modem Module, Global System for Mobile Communication ..."/>
          <p:cNvPicPr>
            <a:picLocks noChangeAspect="1" noChangeArrowheads="1"/>
          </p:cNvPicPr>
          <p:nvPr/>
        </p:nvPicPr>
        <p:blipFill rotWithShape="1">
          <a:blip r:embed="rId8">
            <a:extLst>
              <a:ext uri="{28A0092B-C50C-407E-A947-70E740481C1C}">
                <a14:useLocalDpi xmlns:a14="http://schemas.microsoft.com/office/drawing/2010/main" val="0"/>
              </a:ext>
            </a:extLst>
          </a:blip>
          <a:srcRect l="16179" t="21555" r="22534" b="14505"/>
          <a:stretch/>
        </p:blipFill>
        <p:spPr bwMode="auto">
          <a:xfrm>
            <a:off x="8319974" y="1313307"/>
            <a:ext cx="2307769" cy="1516645"/>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p:cNvSpPr/>
          <p:nvPr/>
        </p:nvSpPr>
        <p:spPr>
          <a:xfrm>
            <a:off x="4114800" y="1949570"/>
            <a:ext cx="336869" cy="34505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chemeClr val="tx1"/>
                </a:solidFill>
              </a:rPr>
              <a:t>1.</a:t>
            </a:r>
            <a:endParaRPr lang="en-US" sz="1100" dirty="0">
              <a:solidFill>
                <a:schemeClr val="tx1"/>
              </a:solidFill>
            </a:endParaRPr>
          </a:p>
        </p:txBody>
      </p:sp>
      <p:sp>
        <p:nvSpPr>
          <p:cNvPr id="14" name="Rectangle 13"/>
          <p:cNvSpPr/>
          <p:nvPr/>
        </p:nvSpPr>
        <p:spPr>
          <a:xfrm>
            <a:off x="4087493" y="3341270"/>
            <a:ext cx="336869" cy="34505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2</a:t>
            </a:r>
            <a:r>
              <a:rPr lang="en-US" sz="1100" dirty="0" smtClean="0">
                <a:solidFill>
                  <a:schemeClr val="tx1"/>
                </a:solidFill>
              </a:rPr>
              <a:t>.</a:t>
            </a:r>
            <a:endParaRPr lang="en-US" sz="1100" dirty="0">
              <a:solidFill>
                <a:schemeClr val="tx1"/>
              </a:solidFill>
            </a:endParaRPr>
          </a:p>
        </p:txBody>
      </p:sp>
      <p:sp>
        <p:nvSpPr>
          <p:cNvPr id="15" name="Rectangle 14"/>
          <p:cNvSpPr/>
          <p:nvPr/>
        </p:nvSpPr>
        <p:spPr>
          <a:xfrm>
            <a:off x="4084619" y="4658230"/>
            <a:ext cx="336869" cy="34505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chemeClr val="tx1"/>
                </a:solidFill>
              </a:rPr>
              <a:t>3.</a:t>
            </a:r>
            <a:endParaRPr lang="en-US" sz="1100" dirty="0">
              <a:solidFill>
                <a:schemeClr val="tx1"/>
              </a:solidFill>
            </a:endParaRPr>
          </a:p>
        </p:txBody>
      </p:sp>
      <p:sp>
        <p:nvSpPr>
          <p:cNvPr id="16" name="Rectangle 15"/>
          <p:cNvSpPr/>
          <p:nvPr/>
        </p:nvSpPr>
        <p:spPr>
          <a:xfrm>
            <a:off x="3989729" y="6305876"/>
            <a:ext cx="336869" cy="34505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4</a:t>
            </a:r>
            <a:r>
              <a:rPr lang="en-US" sz="1100" dirty="0" smtClean="0">
                <a:solidFill>
                  <a:schemeClr val="tx1"/>
                </a:solidFill>
              </a:rPr>
              <a:t>.</a:t>
            </a:r>
            <a:endParaRPr lang="en-US" sz="1100" dirty="0">
              <a:solidFill>
                <a:schemeClr val="tx1"/>
              </a:solidFill>
            </a:endParaRPr>
          </a:p>
        </p:txBody>
      </p:sp>
      <p:sp>
        <p:nvSpPr>
          <p:cNvPr id="17" name="Rectangle 16"/>
          <p:cNvSpPr/>
          <p:nvPr/>
        </p:nvSpPr>
        <p:spPr>
          <a:xfrm>
            <a:off x="7768089" y="2216958"/>
            <a:ext cx="336869" cy="34505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7</a:t>
            </a:r>
            <a:r>
              <a:rPr lang="en-US" sz="1100" dirty="0" smtClean="0">
                <a:solidFill>
                  <a:schemeClr val="tx1"/>
                </a:solidFill>
              </a:rPr>
              <a:t>.</a:t>
            </a:r>
            <a:endParaRPr lang="en-US" sz="1100" dirty="0">
              <a:solidFill>
                <a:schemeClr val="tx1"/>
              </a:solidFill>
            </a:endParaRPr>
          </a:p>
        </p:txBody>
      </p:sp>
      <p:sp>
        <p:nvSpPr>
          <p:cNvPr id="18" name="Rectangle 17"/>
          <p:cNvSpPr/>
          <p:nvPr/>
        </p:nvSpPr>
        <p:spPr>
          <a:xfrm>
            <a:off x="7860105" y="4663978"/>
            <a:ext cx="336869" cy="34505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8</a:t>
            </a:r>
            <a:r>
              <a:rPr lang="en-US" sz="1100" dirty="0" smtClean="0">
                <a:solidFill>
                  <a:schemeClr val="tx1"/>
                </a:solidFill>
              </a:rPr>
              <a:t>.</a:t>
            </a:r>
            <a:endParaRPr lang="en-US" sz="1100" dirty="0">
              <a:solidFill>
                <a:schemeClr val="tx1"/>
              </a:solidFill>
            </a:endParaRPr>
          </a:p>
        </p:txBody>
      </p:sp>
      <p:sp>
        <p:nvSpPr>
          <p:cNvPr id="19" name="Rectangle 18"/>
          <p:cNvSpPr/>
          <p:nvPr/>
        </p:nvSpPr>
        <p:spPr>
          <a:xfrm>
            <a:off x="7860106" y="6294368"/>
            <a:ext cx="336869" cy="34505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5</a:t>
            </a:r>
            <a:r>
              <a:rPr lang="en-US" sz="1100" dirty="0" smtClean="0">
                <a:solidFill>
                  <a:schemeClr val="tx1"/>
                </a:solidFill>
              </a:rPr>
              <a:t>.</a:t>
            </a:r>
            <a:endParaRPr lang="en-US" sz="1100" dirty="0">
              <a:solidFill>
                <a:schemeClr val="tx1"/>
              </a:solidFill>
            </a:endParaRPr>
          </a:p>
        </p:txBody>
      </p:sp>
      <p:pic>
        <p:nvPicPr>
          <p:cNvPr id="4" name="Picture 2" descr="Acoustic sensor - WikID, the Industrial Design Engineering wiki"/>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360366" y="4528834"/>
            <a:ext cx="3225078" cy="19813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432536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95299" y="906975"/>
            <a:ext cx="11010901" cy="5951025"/>
          </a:xfrm>
        </p:spPr>
      </p:pic>
      <p:sp>
        <p:nvSpPr>
          <p:cNvPr id="3" name="Rectangle 2"/>
          <p:cNvSpPr/>
          <p:nvPr/>
        </p:nvSpPr>
        <p:spPr>
          <a:xfrm>
            <a:off x="2105025" y="274544"/>
            <a:ext cx="6705600" cy="4303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smtClean="0">
                <a:solidFill>
                  <a:schemeClr val="accent6">
                    <a:lumMod val="50000"/>
                  </a:schemeClr>
                </a:solidFill>
              </a:rPr>
              <a:t>Hardware circuit </a:t>
            </a:r>
            <a:r>
              <a:rPr lang="en-US" sz="4400" b="1" dirty="0">
                <a:solidFill>
                  <a:schemeClr val="accent6">
                    <a:lumMod val="50000"/>
                  </a:schemeClr>
                </a:solidFill>
              </a:rPr>
              <a:t>s</a:t>
            </a:r>
            <a:r>
              <a:rPr lang="en-US" sz="4400" b="1" dirty="0" smtClean="0">
                <a:solidFill>
                  <a:schemeClr val="accent6">
                    <a:lumMod val="50000"/>
                  </a:schemeClr>
                </a:solidFill>
              </a:rPr>
              <a:t>etup</a:t>
            </a:r>
            <a:endParaRPr lang="en-US" sz="4400" b="1" dirty="0">
              <a:solidFill>
                <a:schemeClr val="accent6">
                  <a:lumMod val="50000"/>
                </a:schemeClr>
              </a:solidFill>
            </a:endParaRPr>
          </a:p>
        </p:txBody>
      </p:sp>
    </p:spTree>
    <p:extLst>
      <p:ext uri="{BB962C8B-B14F-4D97-AF65-F5344CB8AC3E}">
        <p14:creationId xmlns:p14="http://schemas.microsoft.com/office/powerpoint/2010/main" val="91855175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5410200" y="5819774"/>
            <a:ext cx="6438900" cy="80295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smtClean="0">
                <a:solidFill>
                  <a:schemeClr val="tx1"/>
                </a:solidFill>
              </a:rPr>
              <a:t>Complete circuit diagram</a:t>
            </a:r>
            <a:endParaRPr lang="en-US" sz="3200" b="1" dirty="0">
              <a:solidFill>
                <a:schemeClr val="tx1"/>
              </a:solidFill>
            </a:endParaRPr>
          </a:p>
        </p:txBody>
      </p:sp>
      <p:pic>
        <p:nvPicPr>
          <p:cNvPr id="14" name="Picture 13"/>
          <p:cNvPicPr>
            <a:picLocks noChangeAspect="1"/>
          </p:cNvPicPr>
          <p:nvPr/>
        </p:nvPicPr>
        <p:blipFill rotWithShape="1">
          <a:blip r:embed="rId2"/>
          <a:srcRect l="6260" t="7255" b="1544"/>
          <a:stretch/>
        </p:blipFill>
        <p:spPr>
          <a:xfrm>
            <a:off x="4262551" y="638419"/>
            <a:ext cx="7929449" cy="4981332"/>
          </a:xfrm>
          <a:prstGeom prst="rect">
            <a:avLst/>
          </a:prstGeom>
        </p:spPr>
      </p:pic>
      <p:sp>
        <p:nvSpPr>
          <p:cNvPr id="15" name="Rectangle 14"/>
          <p:cNvSpPr/>
          <p:nvPr/>
        </p:nvSpPr>
        <p:spPr>
          <a:xfrm>
            <a:off x="4336256" y="2598896"/>
            <a:ext cx="950119" cy="61102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b="1" dirty="0" smtClean="0">
                <a:solidFill>
                  <a:schemeClr val="tx1"/>
                </a:solidFill>
              </a:rPr>
              <a:t>12V DC,1Amp POWER SOURCE</a:t>
            </a:r>
            <a:endParaRPr lang="en-US" sz="1050" b="1" dirty="0">
              <a:solidFill>
                <a:schemeClr val="tx1"/>
              </a:solidFill>
            </a:endParaRPr>
          </a:p>
        </p:txBody>
      </p:sp>
      <p:sp>
        <p:nvSpPr>
          <p:cNvPr id="16" name="Rectangle 15"/>
          <p:cNvSpPr/>
          <p:nvPr/>
        </p:nvSpPr>
        <p:spPr>
          <a:xfrm>
            <a:off x="8512969" y="4146477"/>
            <a:ext cx="526256" cy="98594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b="1" dirty="0" smtClean="0">
                <a:solidFill>
                  <a:schemeClr val="tx1"/>
                </a:solidFill>
              </a:rPr>
              <a:t>Channel Relay Module Board 5V LOW level trigger</a:t>
            </a:r>
            <a:endParaRPr lang="en-US" sz="800" b="1" dirty="0">
              <a:solidFill>
                <a:schemeClr val="tx1"/>
              </a:solidFill>
            </a:endParaRPr>
          </a:p>
        </p:txBody>
      </p:sp>
      <p:sp>
        <p:nvSpPr>
          <p:cNvPr id="17" name="Rectangle 16"/>
          <p:cNvSpPr/>
          <p:nvPr/>
        </p:nvSpPr>
        <p:spPr>
          <a:xfrm>
            <a:off x="10472738" y="5094320"/>
            <a:ext cx="1195387" cy="41624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b="1" dirty="0" smtClean="0">
                <a:solidFill>
                  <a:schemeClr val="tx1"/>
                </a:solidFill>
              </a:rPr>
              <a:t>12 V DC MOTOR WATER PUMP</a:t>
            </a:r>
            <a:endParaRPr lang="en-US" sz="1050" b="1" dirty="0">
              <a:solidFill>
                <a:schemeClr val="tx1"/>
              </a:solidFill>
            </a:endParaRPr>
          </a:p>
        </p:txBody>
      </p:sp>
      <p:sp>
        <p:nvSpPr>
          <p:cNvPr id="19" name="Rectangle 18"/>
          <p:cNvSpPr/>
          <p:nvPr/>
        </p:nvSpPr>
        <p:spPr>
          <a:xfrm>
            <a:off x="10453687" y="1659727"/>
            <a:ext cx="785813" cy="70580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dirty="0" smtClean="0">
                <a:solidFill>
                  <a:schemeClr val="tx1"/>
                </a:solidFill>
              </a:rPr>
              <a:t>Soil moisture</a:t>
            </a:r>
          </a:p>
          <a:p>
            <a:r>
              <a:rPr lang="en-US" sz="1200" b="1" dirty="0">
                <a:solidFill>
                  <a:schemeClr val="tx1"/>
                </a:solidFill>
              </a:rPr>
              <a:t>sensor</a:t>
            </a:r>
          </a:p>
        </p:txBody>
      </p:sp>
      <p:graphicFrame>
        <p:nvGraphicFramePr>
          <p:cNvPr id="21" name="Content Placeholder 20"/>
          <p:cNvGraphicFramePr>
            <a:graphicFrameLocks noGrp="1"/>
          </p:cNvGraphicFramePr>
          <p:nvPr>
            <p:ph idx="1"/>
            <p:extLst>
              <p:ext uri="{D42A27DB-BD31-4B8C-83A1-F6EECF244321}">
                <p14:modId xmlns:p14="http://schemas.microsoft.com/office/powerpoint/2010/main" val="2712768558"/>
              </p:ext>
            </p:extLst>
          </p:nvPr>
        </p:nvGraphicFramePr>
        <p:xfrm>
          <a:off x="0" y="25399"/>
          <a:ext cx="4262550" cy="6832601"/>
        </p:xfrm>
        <a:graphic>
          <a:graphicData uri="http://schemas.openxmlformats.org/drawingml/2006/table">
            <a:tbl>
              <a:tblPr firstRow="1" bandRow="1">
                <a:tableStyleId>{5C22544A-7EE6-4342-B048-85BDC9FD1C3A}</a:tableStyleId>
              </a:tblPr>
              <a:tblGrid>
                <a:gridCol w="1371600"/>
                <a:gridCol w="2890950"/>
              </a:tblGrid>
              <a:tr h="462818">
                <a:tc>
                  <a:txBody>
                    <a:bodyPr/>
                    <a:lstStyle/>
                    <a:p>
                      <a:r>
                        <a:rPr lang="en-US" dirty="0" smtClean="0"/>
                        <a:t>Material </a:t>
                      </a:r>
                      <a:endParaRPr lang="en-US" dirty="0"/>
                    </a:p>
                  </a:txBody>
                  <a:tcPr/>
                </a:tc>
                <a:tc>
                  <a:txBody>
                    <a:bodyPr/>
                    <a:lstStyle/>
                    <a:p>
                      <a:r>
                        <a:rPr lang="en-US" sz="2000" dirty="0" smtClean="0"/>
                        <a:t>Features </a:t>
                      </a:r>
                      <a:endParaRPr lang="en-US" sz="2000" dirty="0"/>
                    </a:p>
                  </a:txBody>
                  <a:tcPr/>
                </a:tc>
              </a:tr>
              <a:tr h="1380618">
                <a:tc>
                  <a:txBody>
                    <a:bodyPr/>
                    <a:lstStyle/>
                    <a:p>
                      <a:r>
                        <a:rPr lang="en-US" dirty="0" smtClean="0"/>
                        <a:t>Arduino </a:t>
                      </a:r>
                      <a:endParaRPr lang="en-US" dirty="0"/>
                    </a:p>
                  </a:txBody>
                  <a:tcPr/>
                </a:tc>
                <a:tc>
                  <a:txBody>
                    <a:bodyPr/>
                    <a:lstStyle/>
                    <a:p>
                      <a:pPr marL="285750" indent="-285750">
                        <a:buFont typeface="Arial" panose="020B0604020202020204" pitchFamily="34" charset="0"/>
                        <a:buChar char="•"/>
                      </a:pPr>
                      <a:r>
                        <a:rPr lang="en-US" sz="1400" dirty="0" smtClean="0"/>
                        <a:t> Microcontroller AT mega328 </a:t>
                      </a:r>
                    </a:p>
                    <a:p>
                      <a:pPr marL="285750" indent="-285750">
                        <a:buFont typeface="Arial" panose="020B0604020202020204" pitchFamily="34" charset="0"/>
                        <a:buChar char="•"/>
                      </a:pPr>
                      <a:r>
                        <a:rPr lang="en-US" sz="1400" dirty="0" smtClean="0"/>
                        <a:t>Voltage of operating 5V Recommended input voltage 7-9V Range of input voltage 6-20V </a:t>
                      </a:r>
                    </a:p>
                    <a:p>
                      <a:pPr marL="285750" indent="-285750">
                        <a:buFont typeface="Arial" panose="020B0604020202020204" pitchFamily="34" charset="0"/>
                        <a:buChar char="•"/>
                      </a:pPr>
                      <a:endParaRPr lang="en-US" sz="1400" dirty="0"/>
                    </a:p>
                  </a:txBody>
                  <a:tcPr/>
                </a:tc>
              </a:tr>
              <a:tr h="1537976">
                <a:tc>
                  <a:txBody>
                    <a:bodyPr/>
                    <a:lstStyle/>
                    <a:p>
                      <a:r>
                        <a:rPr lang="en-US" dirty="0" smtClean="0"/>
                        <a:t>Moisture sensor </a:t>
                      </a:r>
                      <a:endParaRPr lang="en-US" dirty="0"/>
                    </a:p>
                  </a:txBody>
                  <a:tcPr/>
                </a:tc>
                <a:tc>
                  <a:txBody>
                    <a:bodyPr/>
                    <a:lstStyle/>
                    <a:p>
                      <a:pPr marL="285750" indent="-285750">
                        <a:buFont typeface="Arial" panose="020B0604020202020204" pitchFamily="34" charset="0"/>
                        <a:buChar char="•"/>
                      </a:pPr>
                      <a:r>
                        <a:rPr lang="en-US" sz="1400" dirty="0" smtClean="0"/>
                        <a:t>Voltage of working 5v </a:t>
                      </a:r>
                    </a:p>
                    <a:p>
                      <a:pPr marL="285750" indent="-285750">
                        <a:buFont typeface="Arial" panose="020B0604020202020204" pitchFamily="34" charset="0"/>
                        <a:buChar char="•"/>
                      </a:pPr>
                      <a:r>
                        <a:rPr lang="en-US" sz="1400" dirty="0" smtClean="0"/>
                        <a:t>Current of working ˂ 20 mA Analog interface Detection depth 37mm </a:t>
                      </a:r>
                    </a:p>
                    <a:p>
                      <a:pPr marL="285750" indent="-285750">
                        <a:buFont typeface="Arial" panose="020B0604020202020204" pitchFamily="34" charset="0"/>
                        <a:buChar char="•"/>
                      </a:pPr>
                      <a:r>
                        <a:rPr lang="en-US" sz="1400" dirty="0" smtClean="0"/>
                        <a:t>Working temperature range 10 ͦC-30 Cͦ </a:t>
                      </a:r>
                    </a:p>
                  </a:txBody>
                  <a:tcPr/>
                </a:tc>
              </a:tr>
              <a:tr h="1844859">
                <a:tc>
                  <a:txBody>
                    <a:bodyPr/>
                    <a:lstStyle/>
                    <a:p>
                      <a:r>
                        <a:rPr lang="en-US" dirty="0" smtClean="0"/>
                        <a:t>Water  pump</a:t>
                      </a:r>
                      <a:endParaRPr lang="en-US" dirty="0"/>
                    </a:p>
                  </a:txBody>
                  <a:tcPr/>
                </a:tc>
                <a:tc>
                  <a:txBody>
                    <a:bodyPr/>
                    <a:lstStyle/>
                    <a:p>
                      <a:pPr marL="285750" indent="-285750">
                        <a:buFont typeface="Arial" panose="020B0604020202020204" pitchFamily="34" charset="0"/>
                        <a:buChar char="•"/>
                      </a:pPr>
                      <a:r>
                        <a:rPr lang="en-US" sz="1400" dirty="0" smtClean="0"/>
                        <a:t>Voltage of Input:  6-12 VDC</a:t>
                      </a:r>
                    </a:p>
                    <a:p>
                      <a:pPr marL="285750" indent="-285750">
                        <a:buFont typeface="Arial" panose="020B0604020202020204" pitchFamily="34" charset="0"/>
                        <a:buChar char="•"/>
                      </a:pPr>
                      <a:r>
                        <a:rPr lang="en-US" sz="1400" dirty="0" smtClean="0"/>
                        <a:t> Rate of Flow:  1.5-2 L/min Temperature of Operation: 80 ͦ C </a:t>
                      </a:r>
                    </a:p>
                    <a:p>
                      <a:pPr marL="285750" indent="-285750">
                        <a:buFont typeface="Arial" panose="020B0604020202020204" pitchFamily="34" charset="0"/>
                        <a:buChar char="•"/>
                      </a:pPr>
                      <a:r>
                        <a:rPr lang="en-US" sz="1400" dirty="0" smtClean="0"/>
                        <a:t>Current of Operating: 0.5-0.7A </a:t>
                      </a:r>
                    </a:p>
                    <a:p>
                      <a:pPr marL="285750" indent="-285750">
                        <a:buFont typeface="Arial" panose="020B0604020202020204" pitchFamily="34" charset="0"/>
                        <a:buChar char="•"/>
                      </a:pPr>
                      <a:r>
                        <a:rPr lang="en-US" sz="1400" dirty="0" smtClean="0"/>
                        <a:t>Distance of Suction: 2 meter (Max) </a:t>
                      </a:r>
                    </a:p>
                    <a:p>
                      <a:pPr marL="285750" indent="-285750">
                        <a:buFont typeface="Arial" panose="020B0604020202020204" pitchFamily="34" charset="0"/>
                        <a:buChar char="•"/>
                      </a:pPr>
                      <a:r>
                        <a:rPr lang="en-US" sz="1400" dirty="0" smtClean="0"/>
                        <a:t>Pump Life: 2500 Hour </a:t>
                      </a:r>
                    </a:p>
                  </a:txBody>
                  <a:tcPr/>
                </a:tc>
              </a:tr>
              <a:tr h="1606330">
                <a:tc>
                  <a:txBody>
                    <a:bodyPr/>
                    <a:lstStyle/>
                    <a:p>
                      <a:r>
                        <a:rPr lang="en-US" sz="1400" dirty="0" smtClean="0"/>
                        <a:t>Rechargeable Battery</a:t>
                      </a:r>
                      <a:endParaRPr lang="en-US" sz="1400" dirty="0"/>
                    </a:p>
                  </a:txBody>
                  <a:tcPr/>
                </a:tc>
                <a:tc>
                  <a:txBody>
                    <a:bodyPr/>
                    <a:lstStyle/>
                    <a:p>
                      <a:pPr marL="285750" indent="-285750">
                        <a:buFont typeface="Arial" panose="020B0604020202020204" pitchFamily="34" charset="0"/>
                        <a:buChar char="•"/>
                      </a:pPr>
                      <a:r>
                        <a:rPr lang="en-US" dirty="0" smtClean="0"/>
                        <a:t> </a:t>
                      </a:r>
                      <a:r>
                        <a:rPr lang="en-US" sz="1400" dirty="0" smtClean="0"/>
                        <a:t>Type Lead acid Battery. </a:t>
                      </a:r>
                    </a:p>
                    <a:p>
                      <a:pPr marL="285750" indent="-285750">
                        <a:buFont typeface="Arial" panose="020B0604020202020204" pitchFamily="34" charset="0"/>
                        <a:buChar char="•"/>
                      </a:pPr>
                      <a:r>
                        <a:rPr lang="en-US" sz="1400" dirty="0" smtClean="0"/>
                        <a:t>Model PP 2.3-12</a:t>
                      </a:r>
                    </a:p>
                    <a:p>
                      <a:pPr marL="285750" indent="-285750">
                        <a:buFont typeface="Arial" panose="020B0604020202020204" pitchFamily="34" charset="0"/>
                        <a:buChar char="•"/>
                      </a:pPr>
                      <a:r>
                        <a:rPr lang="en-US" sz="1400" dirty="0" smtClean="0"/>
                        <a:t>SV code 380301 AALV4</a:t>
                      </a:r>
                    </a:p>
                    <a:p>
                      <a:pPr marL="285750" indent="-285750">
                        <a:buFont typeface="Arial" panose="020B0604020202020204" pitchFamily="34" charset="0"/>
                        <a:buChar char="•"/>
                      </a:pPr>
                      <a:r>
                        <a:rPr lang="en-US" sz="1400" dirty="0" smtClean="0"/>
                        <a:t>Brand Power Plus</a:t>
                      </a:r>
                    </a:p>
                    <a:p>
                      <a:pPr marL="285750" indent="-285750">
                        <a:buFont typeface="Arial" panose="020B0604020202020204" pitchFamily="34" charset="0"/>
                        <a:buChar char="•"/>
                      </a:pPr>
                      <a:r>
                        <a:rPr lang="en-US" sz="1400" dirty="0" smtClean="0"/>
                        <a:t>Color Black</a:t>
                      </a:r>
                    </a:p>
                    <a:p>
                      <a:pPr marL="285750" indent="-285750">
                        <a:buFont typeface="Arial" panose="020B0604020202020204" pitchFamily="34" charset="0"/>
                        <a:buChar char="•"/>
                      </a:pPr>
                      <a:r>
                        <a:rPr lang="en-US" sz="1400" dirty="0" smtClean="0"/>
                        <a:t>Battery Voltage 12V</a:t>
                      </a:r>
                    </a:p>
                  </a:txBody>
                  <a:tcPr/>
                </a:tc>
              </a:tr>
            </a:tbl>
          </a:graphicData>
        </a:graphic>
      </p:graphicFrame>
    </p:spTree>
    <p:extLst>
      <p:ext uri="{BB962C8B-B14F-4D97-AF65-F5344CB8AC3E}">
        <p14:creationId xmlns:p14="http://schemas.microsoft.com/office/powerpoint/2010/main" val="178440650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862</TotalTime>
  <Words>665</Words>
  <Application>Microsoft Office PowerPoint</Application>
  <PresentationFormat>Widescreen</PresentationFormat>
  <Paragraphs>151</Paragraphs>
  <Slides>16</Slides>
  <Notes>1</Notes>
  <HiddenSlides>0</HiddenSlides>
  <MMClips>2</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16</vt:i4>
      </vt:variant>
    </vt:vector>
  </HeadingPairs>
  <TitlesOfParts>
    <vt:vector size="27" baseType="lpstr">
      <vt:lpstr>宋体</vt:lpstr>
      <vt:lpstr>Agency FB</vt:lpstr>
      <vt:lpstr>Arial</vt:lpstr>
      <vt:lpstr>Baskerville Old Face</vt:lpstr>
      <vt:lpstr>Bauhaus 93</vt:lpstr>
      <vt:lpstr>Berlin Sans FB Demi</vt:lpstr>
      <vt:lpstr>Bodoni MT</vt:lpstr>
      <vt:lpstr>Calibri</vt:lpstr>
      <vt:lpstr>Calibri Light</vt:lpstr>
      <vt:lpstr>Century</vt:lpstr>
      <vt:lpstr>Office Theme</vt:lpstr>
      <vt:lpstr>PowerPoint Presentation</vt:lpstr>
      <vt:lpstr>PowerPoint Presentation</vt:lpstr>
      <vt:lpstr>PowerPoint Presentation</vt:lpstr>
      <vt:lpstr>PowerPoint Presentation</vt:lpstr>
      <vt:lpstr>Smart Irrigation</vt:lpstr>
      <vt:lpstr>Block Diagram</vt:lpstr>
      <vt:lpstr>Hardware Components Required</vt:lpstr>
      <vt:lpstr>PowerPoint Presentation</vt:lpstr>
      <vt:lpstr>PowerPoint Presentation</vt:lpstr>
      <vt:lpstr> Software Programming techniques</vt:lpstr>
      <vt:lpstr>Application View</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Windows User</dc:creator>
  <cp:lastModifiedBy>Windows User</cp:lastModifiedBy>
  <cp:revision>58</cp:revision>
  <dcterms:created xsi:type="dcterms:W3CDTF">2020-05-22T19:12:26Z</dcterms:created>
  <dcterms:modified xsi:type="dcterms:W3CDTF">2020-06-26T05:51:40Z</dcterms:modified>
</cp:coreProperties>
</file>